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1v" ContentType="video/m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625" autoAdjust="0"/>
  </p:normalViewPr>
  <p:slideViewPr>
    <p:cSldViewPr>
      <p:cViewPr varScale="1">
        <p:scale>
          <a:sx n="71" d="100"/>
          <a:sy n="71" d="100"/>
        </p:scale>
        <p:origin x="-135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DB2D0-D8E6-4E24-9D85-7DBECFDB4A98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5A810-45BF-432B-AC6F-37A64477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43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sinusoidal distribution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along the axis of the coils is achieved when the coils are displaced in space by 120. When these space displaced coils are excited by three phase currents, the resulting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sinusoidally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distributed in space as well as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5A810-45BF-432B-AC6F-37A64477A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9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D944A1B-EA69-49E5-AAA6-AF385293BB3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A6C1466-8AA7-457F-8431-753561668E7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1v"/><Relationship Id="rId1" Type="http://schemas.microsoft.com/office/2007/relationships/media" Target="../media/media1.m1v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 smtClean="0"/>
              <a:t>Second Project Review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Modeling </a:t>
            </a:r>
            <a:r>
              <a:rPr lang="en-US" b="1" dirty="0"/>
              <a:t>of Electromagnetic Stirring of Liquid Metals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343400"/>
            <a:ext cx="7086600" cy="1828800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Yash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Ganatra</a:t>
            </a:r>
            <a:r>
              <a:rPr lang="en-US" sz="2800" dirty="0" smtClean="0">
                <a:solidFill>
                  <a:schemeClr val="tx1"/>
                </a:solidFill>
              </a:rPr>
              <a:t> (10BME1043)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Internal Guide:  Dr. </a:t>
            </a:r>
            <a:r>
              <a:rPr lang="en-US" sz="2800" dirty="0" err="1" smtClean="0">
                <a:solidFill>
                  <a:schemeClr val="tx1"/>
                </a:solidFill>
              </a:rPr>
              <a:t>Jayasankar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Variyar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External Guide: Dr. </a:t>
            </a:r>
            <a:r>
              <a:rPr lang="en-US" sz="2800" dirty="0" err="1" smtClean="0">
                <a:solidFill>
                  <a:schemeClr val="tx1"/>
                </a:solidFill>
              </a:rPr>
              <a:t>Pramod</a:t>
            </a:r>
            <a:r>
              <a:rPr lang="en-US" sz="2800" dirty="0" smtClean="0">
                <a:solidFill>
                  <a:schemeClr val="tx1"/>
                </a:solidFill>
              </a:rPr>
              <a:t> Kumar</a:t>
            </a:r>
            <a:r>
              <a:rPr lang="en-US" sz="2800" dirty="0" smtClean="0"/>
              <a:t> 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923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6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Results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990600"/>
            <a:ext cx="4038600" cy="263605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77" y="4114800"/>
            <a:ext cx="4144010" cy="2681317"/>
          </a:xfrm>
          <a:prstGeom prst="rect">
            <a:avLst/>
          </a:prstGeom>
        </p:spPr>
      </p:pic>
      <p:pic>
        <p:nvPicPr>
          <p:cNvPr id="9" name="Picture 8" descr="Mag_Field_match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4500715" y="1139097"/>
            <a:ext cx="4618703" cy="26817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6813" y="35814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44432" y="374546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0715" y="567020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(c)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2472" y="4114800"/>
            <a:ext cx="4406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(a): Line plot of magnetic field from FLUENT</a:t>
            </a:r>
          </a:p>
          <a:p>
            <a:endParaRPr lang="en-US" sz="1600" dirty="0" smtClean="0">
              <a:latin typeface="Comic Sans MS" pitchFamily="66" charset="0"/>
            </a:endParaRPr>
          </a:p>
          <a:p>
            <a:r>
              <a:rPr lang="en-US" sz="1600" dirty="0" smtClean="0">
                <a:latin typeface="Comic Sans MS" pitchFamily="66" charset="0"/>
              </a:rPr>
              <a:t>(b): Comparison of line plots obtained from FLUENT and the analytical solution obtained in MATLAB</a:t>
            </a:r>
          </a:p>
          <a:p>
            <a:endParaRPr lang="en-US" sz="1600" dirty="0">
              <a:latin typeface="Comic Sans MS" pitchFamily="66" charset="0"/>
            </a:endParaRPr>
          </a:p>
          <a:p>
            <a:endParaRPr lang="en-US" sz="1600" dirty="0" smtClean="0">
              <a:latin typeface="Comic Sans MS" pitchFamily="66" charset="0"/>
            </a:endParaRPr>
          </a:p>
          <a:p>
            <a:r>
              <a:rPr lang="en-US" sz="1600" dirty="0" smtClean="0">
                <a:latin typeface="Comic Sans MS" pitchFamily="66" charset="0"/>
              </a:rPr>
              <a:t>(c): Magnetic field inside the conductor</a:t>
            </a:r>
            <a:endParaRPr lang="en-US" sz="16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702742"/>
            <a:ext cx="4236508" cy="3177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20" y="3699103"/>
            <a:ext cx="4416780" cy="3158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7793"/>
            <a:ext cx="4343400" cy="3257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7220" y="457200"/>
            <a:ext cx="44069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(a): Contour plot of magnetic field from FLUENT</a:t>
            </a:r>
          </a:p>
          <a:p>
            <a:endParaRPr lang="en-US" sz="1600" dirty="0">
              <a:latin typeface="Comic Sans MS" pitchFamily="66" charset="0"/>
            </a:endParaRPr>
          </a:p>
          <a:p>
            <a:r>
              <a:rPr lang="en-US" sz="1600" dirty="0" smtClean="0">
                <a:latin typeface="Comic Sans MS" pitchFamily="66" charset="0"/>
              </a:rPr>
              <a:t>(b): Contour plot of Electric potential from FLUENT</a:t>
            </a:r>
          </a:p>
          <a:p>
            <a:endParaRPr lang="en-US" sz="1600" dirty="0">
              <a:latin typeface="Comic Sans MS" pitchFamily="66" charset="0"/>
            </a:endParaRPr>
          </a:p>
          <a:p>
            <a:r>
              <a:rPr lang="en-US" sz="1600" dirty="0" smtClean="0">
                <a:latin typeface="Comic Sans MS" pitchFamily="66" charset="0"/>
              </a:rPr>
              <a:t>(c): Line plot of Magnetic Vector potential magnitude along radius of conductor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5931" y="292601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34328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7441" y="33297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(c)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1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Validation 2 – Magnetic field around current carrying bar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418615"/>
            <a:ext cx="2944761" cy="197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0065511"/>
                  </p:ext>
                </p:extLst>
              </p:nvPr>
            </p:nvGraphicFramePr>
            <p:xfrm>
              <a:off x="149666" y="3566640"/>
              <a:ext cx="5641534" cy="31940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49116"/>
                    <a:gridCol w="847217"/>
                    <a:gridCol w="1068256"/>
                    <a:gridCol w="657745"/>
                    <a:gridCol w="1219200"/>
                  </a:tblGrid>
                  <a:tr h="34995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A (V.s/m)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V (V)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300">
                                  <a:effectLst/>
                                </a:rPr>
                                <m:t>𝜎</m:t>
                              </m:r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(S/m)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>
                                    <a:effectLst/>
                                  </a:rPr>
                                  <m:t>𝜇</m:t>
                                </m:r>
                                <m:r>
                                  <a:rPr lang="en-US" sz="1300">
                                    <a:effectLst/>
                                  </a:rPr>
                                  <m:t>𝑎𝑖𝑟</m:t>
                                </m:r>
                                <m:r>
                                  <a:rPr lang="en-US" sz="1300">
                                    <a:effectLst/>
                                  </a:rPr>
                                  <m:t> ~ </m:t>
                                </m:r>
                                <m:r>
                                  <a:rPr lang="en-US" sz="1300">
                                    <a:effectLst/>
                                  </a:rPr>
                                  <m:t>𝜇</m:t>
                                </m:r>
                                <m:r>
                                  <a:rPr lang="en-US" sz="1300">
                                    <a:effectLst/>
                                  </a:rPr>
                                  <m:t>𝑐𝑜𝑝𝑝𝑒𝑟</m:t>
                                </m:r>
                              </m:oMath>
                            </m:oMathPara>
                          </a14:m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2492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Conductor up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670 V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2492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Conductor down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 V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2492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Up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2492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Down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2034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</a:rPr>
                            <a:t>Front,Back,Left,Right</a:t>
                          </a:r>
                          <a:r>
                            <a:rPr lang="en-US" sz="1300" dirty="0">
                              <a:effectLst/>
                            </a:rPr>
                            <a:t> (Far Walls)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Zero value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1.26e-6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0065511"/>
                  </p:ext>
                </p:extLst>
              </p:nvPr>
            </p:nvGraphicFramePr>
            <p:xfrm>
              <a:off x="149666" y="3566640"/>
              <a:ext cx="5641534" cy="31940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49116"/>
                    <a:gridCol w="847217"/>
                    <a:gridCol w="1068256"/>
                    <a:gridCol w="657745"/>
                    <a:gridCol w="1219200"/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A (V.s/m)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V (V)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572222" t="-12308" r="-185185" b="-72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363000" t="-12308" b="-724615"/>
                          </a:stretch>
                        </a:blipFill>
                      </a:tcPr>
                    </a:tc>
                  </a:tr>
                  <a:tr h="59436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Conductor up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670 V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9436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Conductor down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 V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9436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Up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9436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Down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2034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</a:rPr>
                            <a:t>Front,Back,Left,Right</a:t>
                          </a:r>
                          <a:r>
                            <a:rPr lang="en-US" sz="1300" dirty="0">
                              <a:effectLst/>
                            </a:rPr>
                            <a:t> (Far Walls)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Zero value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Zero Normal Gradient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1e-5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1.26e-6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Content Placeholder 3" descr="Mag_field_z=0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418615"/>
            <a:ext cx="3999270" cy="21446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562" y="1233949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Geometry of bar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83261" y="4129548"/>
            <a:ext cx="3317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Line plot of magnetic field</a:t>
            </a:r>
          </a:p>
          <a:p>
            <a:r>
              <a:rPr lang="en-US" dirty="0">
                <a:latin typeface="Comic Sans MS" pitchFamily="66" charset="0"/>
              </a:rPr>
              <a:t>a</a:t>
            </a:r>
            <a:r>
              <a:rPr lang="en-US" dirty="0" smtClean="0">
                <a:latin typeface="Comic Sans MS" pitchFamily="66" charset="0"/>
              </a:rPr>
              <a:t>long x at y=z=0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0" y="3187454"/>
            <a:ext cx="2356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Boundary Conditions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7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_field_z=0_half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581832" y="381000"/>
            <a:ext cx="4562168" cy="3061017"/>
          </a:xfrm>
          <a:prstGeom prst="rect">
            <a:avLst/>
          </a:prstGeom>
        </p:spPr>
      </p:pic>
      <p:pic>
        <p:nvPicPr>
          <p:cNvPr id="7" name="Picture 6" descr="MagField_Contours_z=0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" y="3730639"/>
            <a:ext cx="4261803" cy="287242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03" y="3706058"/>
            <a:ext cx="4277054" cy="30192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89710" y="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70498" y="3321666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6313" y="3258771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(c)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7206" y="5334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(a): Line plot of magnetic field inside the conductor</a:t>
            </a:r>
          </a:p>
          <a:p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(b): Contour plot of Magnetic field from FLUENT</a:t>
            </a:r>
          </a:p>
          <a:p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(c): Line plot of Current density magnitude along x at y=z=0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84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Validation 3 – Force between 2 parallel current carrying conductors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4572000" cy="34289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58" y="4505103"/>
            <a:ext cx="5839976" cy="2352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48200" y="182880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8400" y="5681551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(b)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60967" y="23622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(a): Line plot of y component magnetic field </a:t>
            </a:r>
          </a:p>
          <a:p>
            <a:endParaRPr lang="en-US" dirty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(b): Contour plot of x component of Lorentz force from FLUENT</a:t>
            </a:r>
            <a:endParaRPr lang="en-US" dirty="0" smtClean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88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to be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Validation of code for magnetic field around a coil of single and multiple turns.</a:t>
            </a:r>
          </a:p>
          <a:p>
            <a:r>
              <a:rPr lang="en-US" dirty="0" smtClean="0"/>
              <a:t>Simulation of magnetic field under influence of </a:t>
            </a:r>
            <a:r>
              <a:rPr lang="en-US" dirty="0" err="1" smtClean="0"/>
              <a:t>sinusoidally</a:t>
            </a:r>
            <a:r>
              <a:rPr lang="en-US" dirty="0" smtClean="0"/>
              <a:t> varying current/potential (AC)</a:t>
            </a:r>
          </a:p>
          <a:p>
            <a:r>
              <a:rPr lang="en-US" dirty="0" smtClean="0"/>
              <a:t>Simulation of 3 phase displaced coils </a:t>
            </a:r>
            <a:r>
              <a:rPr lang="en-US" dirty="0" smtClean="0">
                <a:sym typeface="Wingdings" pitchFamily="2" charset="2"/>
              </a:rPr>
              <a:t> Electromagnetic stirring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5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t.m1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400" y="1447800"/>
            <a:ext cx="6000750" cy="4800600"/>
          </a:xfrm>
        </p:spPr>
      </p:pic>
    </p:spTree>
    <p:extLst>
      <p:ext uri="{BB962C8B-B14F-4D97-AF65-F5344CB8AC3E}">
        <p14:creationId xmlns:p14="http://schemas.microsoft.com/office/powerpoint/2010/main" val="221518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[1] Sass-</a:t>
            </a:r>
            <a:r>
              <a:rPr lang="en-US" sz="1600" dirty="0" err="1">
                <a:latin typeface="Comic Sans MS" pitchFamily="66" charset="0"/>
              </a:rPr>
              <a:t>Tisovskaya</a:t>
            </a:r>
            <a:r>
              <a:rPr lang="en-US" sz="1600" dirty="0">
                <a:latin typeface="Comic Sans MS" pitchFamily="66" charset="0"/>
              </a:rPr>
              <a:t>, Margarita. Plasma arc welding simulation with </a:t>
            </a:r>
            <a:r>
              <a:rPr lang="en-US" sz="1600" dirty="0" err="1">
                <a:latin typeface="Comic Sans MS" pitchFamily="66" charset="0"/>
              </a:rPr>
              <a:t>OpenFOAM</a:t>
            </a:r>
            <a:r>
              <a:rPr lang="en-US" sz="1600" dirty="0">
                <a:latin typeface="Comic Sans MS" pitchFamily="66" charset="0"/>
              </a:rPr>
              <a:t>. Chalmers University of Technology, 2009.</a:t>
            </a:r>
          </a:p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[2] Huang, </a:t>
            </a:r>
            <a:r>
              <a:rPr lang="en-US" sz="1600" dirty="0" err="1">
                <a:latin typeface="Comic Sans MS" pitchFamily="66" charset="0"/>
              </a:rPr>
              <a:t>Zhe</a:t>
            </a:r>
            <a:r>
              <a:rPr lang="en-US" sz="1600" dirty="0">
                <a:latin typeface="Comic Sans MS" pitchFamily="66" charset="0"/>
              </a:rPr>
              <a:t>. "</a:t>
            </a:r>
            <a:r>
              <a:rPr lang="en-US" sz="1600" dirty="0" err="1">
                <a:latin typeface="Comic Sans MS" pitchFamily="66" charset="0"/>
              </a:rPr>
              <a:t>OpenFOAM</a:t>
            </a:r>
            <a:r>
              <a:rPr lang="en-US" sz="1600" dirty="0">
                <a:latin typeface="Comic Sans MS" pitchFamily="66" charset="0"/>
              </a:rPr>
              <a:t> Simulation for Electromagnetic Problems." (2010).</a:t>
            </a:r>
          </a:p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[3] </a:t>
            </a:r>
            <a:r>
              <a:rPr lang="en-US" sz="1600" dirty="0" err="1">
                <a:latin typeface="Comic Sans MS" pitchFamily="66" charset="0"/>
              </a:rPr>
              <a:t>Westermoen</a:t>
            </a:r>
            <a:r>
              <a:rPr lang="en-US" sz="1600" dirty="0">
                <a:latin typeface="Comic Sans MS" pitchFamily="66" charset="0"/>
              </a:rPr>
              <a:t>, Andreas. "</a:t>
            </a:r>
            <a:r>
              <a:rPr lang="en-US" sz="1600" dirty="0" err="1">
                <a:latin typeface="Comic Sans MS" pitchFamily="66" charset="0"/>
              </a:rPr>
              <a:t>Modelling</a:t>
            </a:r>
            <a:r>
              <a:rPr lang="en-US" sz="1600" dirty="0">
                <a:latin typeface="Comic Sans MS" pitchFamily="66" charset="0"/>
              </a:rPr>
              <a:t> of dynamic arc </a:t>
            </a:r>
            <a:r>
              <a:rPr lang="en-US" sz="1600" dirty="0" err="1">
                <a:latin typeface="Comic Sans MS" pitchFamily="66" charset="0"/>
              </a:rPr>
              <a:t>behaviour</a:t>
            </a:r>
            <a:r>
              <a:rPr lang="en-US" sz="1600" dirty="0">
                <a:latin typeface="Comic Sans MS" pitchFamily="66" charset="0"/>
              </a:rPr>
              <a:t> in a plasma reactor." (2007).</a:t>
            </a:r>
          </a:p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[4] Fluent, A. N. S. Y. S. "12.1 User Manual." ANSYS </a:t>
            </a:r>
            <a:r>
              <a:rPr lang="en-US" sz="1600" dirty="0" err="1">
                <a:latin typeface="Comic Sans MS" pitchFamily="66" charset="0"/>
              </a:rPr>
              <a:t>Inc</a:t>
            </a:r>
            <a:r>
              <a:rPr lang="en-US" sz="1600" dirty="0">
                <a:latin typeface="Comic Sans MS" pitchFamily="66" charset="0"/>
              </a:rPr>
              <a:t> (2010).</a:t>
            </a:r>
          </a:p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[5]</a:t>
            </a:r>
            <a:r>
              <a:rPr lang="en-US" sz="1600" dirty="0" err="1">
                <a:latin typeface="Comic Sans MS" pitchFamily="66" charset="0"/>
              </a:rPr>
              <a:t>Milind</a:t>
            </a:r>
            <a:r>
              <a:rPr lang="en-US" sz="1600" dirty="0">
                <a:latin typeface="Comic Sans MS" pitchFamily="66" charset="0"/>
              </a:rPr>
              <a:t>, S., &amp; </a:t>
            </a:r>
            <a:r>
              <a:rPr lang="en-US" sz="1600" dirty="0" err="1">
                <a:latin typeface="Comic Sans MS" pitchFamily="66" charset="0"/>
              </a:rPr>
              <a:t>Ramanarayanan</a:t>
            </a:r>
            <a:r>
              <a:rPr lang="en-US" sz="1600" dirty="0">
                <a:latin typeface="Comic Sans MS" pitchFamily="66" charset="0"/>
              </a:rPr>
              <a:t>, V. (2004, October). Design and analysis of a</a:t>
            </a:r>
          </a:p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linear type electromagnetic stirrer. In Industry Applications Conference, 2004.</a:t>
            </a:r>
          </a:p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39th IAS Annual Meeting. Conference Record of the 2004 IEEE (Vol. 1).</a:t>
            </a:r>
          </a:p>
          <a:p>
            <a:pPr marL="0" indent="0">
              <a:buNone/>
            </a:pPr>
            <a:r>
              <a:rPr lang="en-US" sz="1600" dirty="0">
                <a:latin typeface="Comic Sans MS" pitchFamily="66" charset="0"/>
              </a:rPr>
              <a:t>IEEE.</a:t>
            </a:r>
          </a:p>
        </p:txBody>
      </p:sp>
    </p:spTree>
    <p:extLst>
      <p:ext uri="{BB962C8B-B14F-4D97-AF65-F5344CB8AC3E}">
        <p14:creationId xmlns:p14="http://schemas.microsoft.com/office/powerpoint/2010/main" val="339370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Comic Sans MS" pitchFamily="66" charset="0"/>
              </a:rPr>
              <a:t>The principle of </a:t>
            </a:r>
            <a:r>
              <a:rPr lang="en-US" dirty="0" smtClean="0">
                <a:latin typeface="Comic Sans MS" pitchFamily="66" charset="0"/>
              </a:rPr>
              <a:t>working is </a:t>
            </a:r>
            <a:r>
              <a:rPr lang="en-US" dirty="0">
                <a:latin typeface="Comic Sans MS" pitchFamily="66" charset="0"/>
              </a:rPr>
              <a:t>similar to that of a linear induction motor. Electrically it is a two pole motor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latin typeface="Comic Sans MS" pitchFamily="66" charset="0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Comic Sans MS" pitchFamily="66" charset="0"/>
              </a:rPr>
              <a:t>Circular Coils 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 Stator winding , Liquid Metal  Rotor</a:t>
            </a:r>
            <a:endParaRPr lang="en-US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dirty="0" smtClean="0">
                <a:latin typeface="Comic Sans MS" pitchFamily="66" charset="0"/>
              </a:rPr>
              <a:t>    The </a:t>
            </a:r>
            <a:r>
              <a:rPr lang="en-US" dirty="0">
                <a:latin typeface="Comic Sans MS" pitchFamily="66" charset="0"/>
              </a:rPr>
              <a:t>coils are displaced in space by </a:t>
            </a:r>
            <a:r>
              <a:rPr lang="en-US" dirty="0" smtClean="0">
                <a:latin typeface="Comic Sans MS" pitchFamily="66" charset="0"/>
              </a:rPr>
              <a:t>120º.  3 phase currents  </a:t>
            </a:r>
          </a:p>
          <a:p>
            <a:pPr marL="0" indent="0">
              <a:buNone/>
            </a:pPr>
            <a:r>
              <a:rPr lang="en-US" dirty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   produce  travelling magnetic field along axis of coil.</a:t>
            </a:r>
          </a:p>
          <a:p>
            <a:pPr marL="0" indent="0">
              <a:buNone/>
            </a:pPr>
            <a:endParaRPr lang="en-US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Comic Sans MS" pitchFamily="66" charset="0"/>
              </a:rPr>
              <a:t>This </a:t>
            </a:r>
            <a:r>
              <a:rPr lang="en-US" dirty="0">
                <a:latin typeface="Comic Sans MS" pitchFamily="66" charset="0"/>
              </a:rPr>
              <a:t>varying </a:t>
            </a:r>
            <a:r>
              <a:rPr lang="en-US" dirty="0" smtClean="0">
                <a:latin typeface="Comic Sans MS" pitchFamily="66" charset="0"/>
              </a:rPr>
              <a:t>field </a:t>
            </a:r>
            <a:r>
              <a:rPr lang="en-US" dirty="0">
                <a:latin typeface="Comic Sans MS" pitchFamily="66" charset="0"/>
              </a:rPr>
              <a:t>induces voltage in the molten metal in the </a:t>
            </a:r>
            <a:r>
              <a:rPr lang="en-US" dirty="0" smtClean="0">
                <a:latin typeface="Comic Sans MS" pitchFamily="66" charset="0"/>
              </a:rPr>
              <a:t>tangential direction</a:t>
            </a:r>
            <a:r>
              <a:rPr lang="en-US" dirty="0">
                <a:latin typeface="Comic Sans MS" pitchFamily="66" charset="0"/>
              </a:rPr>
              <a:t>. The induced voltage establishes </a:t>
            </a:r>
            <a:r>
              <a:rPr lang="en-US" dirty="0" smtClean="0">
                <a:latin typeface="Comic Sans MS" pitchFamily="66" charset="0"/>
              </a:rPr>
              <a:t>tangential </a:t>
            </a:r>
            <a:r>
              <a:rPr lang="en-US" dirty="0">
                <a:latin typeface="Comic Sans MS" pitchFamily="66" charset="0"/>
              </a:rPr>
              <a:t>eddy currents in the liquid metal</a:t>
            </a:r>
            <a:r>
              <a:rPr lang="en-US" dirty="0" smtClean="0">
                <a:latin typeface="Comic Sans MS" pitchFamily="66" charset="0"/>
              </a:rPr>
              <a:t>. </a:t>
            </a:r>
          </a:p>
          <a:p>
            <a:pPr marL="0" indent="0">
              <a:buNone/>
            </a:pPr>
            <a:endParaRPr lang="en-US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Comic Sans MS" pitchFamily="66" charset="0"/>
              </a:rPr>
              <a:t>The eddy </a:t>
            </a:r>
            <a:r>
              <a:rPr lang="en-US" dirty="0">
                <a:latin typeface="Comic Sans MS" pitchFamily="66" charset="0"/>
              </a:rPr>
              <a:t>current(tangential) in the liquid metal and the magnetic </a:t>
            </a:r>
            <a:r>
              <a:rPr lang="en-US" dirty="0" smtClean="0">
                <a:latin typeface="Comic Sans MS" pitchFamily="66" charset="0"/>
              </a:rPr>
              <a:t>field(radial </a:t>
            </a:r>
            <a:r>
              <a:rPr lang="en-US" dirty="0">
                <a:latin typeface="Comic Sans MS" pitchFamily="66" charset="0"/>
              </a:rPr>
              <a:t>and axial) </a:t>
            </a:r>
            <a:r>
              <a:rPr lang="en-US" dirty="0" smtClean="0">
                <a:latin typeface="Comic Sans MS" pitchFamily="66" charset="0"/>
              </a:rPr>
              <a:t>produce forces(axial </a:t>
            </a:r>
            <a:r>
              <a:rPr lang="en-US" dirty="0">
                <a:latin typeface="Comic Sans MS" pitchFamily="66" charset="0"/>
              </a:rPr>
              <a:t>and radial) in the liquid metal. These forces set the liquid metal into motion.</a:t>
            </a:r>
          </a:p>
        </p:txBody>
      </p:sp>
    </p:spTree>
    <p:extLst>
      <p:ext uri="{BB962C8B-B14F-4D97-AF65-F5344CB8AC3E}">
        <p14:creationId xmlns:p14="http://schemas.microsoft.com/office/powerpoint/2010/main" val="325460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1012825" y="803275"/>
            <a:ext cx="989013" cy="3249613"/>
            <a:chOff x="1852748" y="940526"/>
            <a:chExt cx="988423" cy="3248297"/>
          </a:xfrm>
        </p:grpSpPr>
        <p:sp>
          <p:nvSpPr>
            <p:cNvPr id="42" name="Flowchart: Connector 41"/>
            <p:cNvSpPr>
              <a:spLocks noChangeArrowheads="1"/>
            </p:cNvSpPr>
            <p:nvPr/>
          </p:nvSpPr>
          <p:spPr bwMode="auto">
            <a:xfrm>
              <a:off x="1852748" y="3200211"/>
              <a:ext cx="988423" cy="988612"/>
            </a:xfrm>
            <a:prstGeom prst="flowChartConnector">
              <a:avLst/>
            </a:prstGeom>
            <a:solidFill>
              <a:schemeClr val="folHlink">
                <a:alpha val="39999"/>
              </a:schemeClr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905104" y="940526"/>
              <a:ext cx="913855" cy="1675721"/>
            </a:xfrm>
            <a:prstGeom prst="rect">
              <a:avLst/>
            </a:prstGeom>
            <a:solidFill>
              <a:schemeClr val="folHlink">
                <a:alpha val="39999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chemeClr val="lt1"/>
                </a:solidFill>
                <a:latin typeface="+mn-lt"/>
              </a:endParaRPr>
            </a:p>
          </p:txBody>
        </p:sp>
      </p:grpSp>
      <p:sp>
        <p:nvSpPr>
          <p:cNvPr id="322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229600" cy="485775"/>
          </a:xfrm>
          <a:noFill/>
        </p:spPr>
        <p:txBody>
          <a:bodyPr>
            <a:normAutofit fontScale="90000"/>
          </a:bodyPr>
          <a:lstStyle/>
          <a:p>
            <a:r>
              <a:rPr lang="en-US" sz="2800" b="1">
                <a:latin typeface="Comic Sans MS" pitchFamily="66" charset="0"/>
              </a:rPr>
              <a:t>EM stirring- How it works ?? </a:t>
            </a:r>
          </a:p>
        </p:txBody>
      </p:sp>
      <p:sp>
        <p:nvSpPr>
          <p:cNvPr id="322563" name="Rectangle 29"/>
          <p:cNvSpPr>
            <a:spLocks noChangeArrowheads="1"/>
          </p:cNvSpPr>
          <p:nvPr/>
        </p:nvSpPr>
        <p:spPr bwMode="auto">
          <a:xfrm>
            <a:off x="2268538" y="676275"/>
            <a:ext cx="67786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pPr algn="ctr"/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Solenoid coil</a:t>
            </a:r>
            <a:endParaRPr lang="en-US" sz="1000">
              <a:latin typeface="Comic Sans MS" pitchFamily="66" charset="0"/>
            </a:endParaRPr>
          </a:p>
        </p:txBody>
      </p:sp>
      <p:sp>
        <p:nvSpPr>
          <p:cNvPr id="322564" name="Rectangle 7"/>
          <p:cNvSpPr>
            <a:spLocks noChangeArrowheads="1"/>
          </p:cNvSpPr>
          <p:nvPr/>
        </p:nvSpPr>
        <p:spPr bwMode="auto">
          <a:xfrm>
            <a:off x="2360613" y="1470025"/>
            <a:ext cx="7064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J</a:t>
            </a:r>
            <a:r>
              <a:rPr lang="en-US" sz="1000" baseline="-25000">
                <a:solidFill>
                  <a:srgbClr val="000000"/>
                </a:solidFill>
                <a:latin typeface="Comic Sans MS" pitchFamily="66" charset="0"/>
              </a:rPr>
              <a:t>p</a:t>
            </a:r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(A/m)</a:t>
            </a:r>
            <a:endParaRPr lang="en-US" sz="1000">
              <a:latin typeface="Comic Sans MS" pitchFamily="66" charset="0"/>
            </a:endParaRPr>
          </a:p>
        </p:txBody>
      </p:sp>
      <p:sp>
        <p:nvSpPr>
          <p:cNvPr id="322565" name="Rectangle 8"/>
          <p:cNvSpPr>
            <a:spLocks noChangeArrowheads="1"/>
          </p:cNvSpPr>
          <p:nvPr/>
        </p:nvSpPr>
        <p:spPr bwMode="auto">
          <a:xfrm>
            <a:off x="774700" y="800100"/>
            <a:ext cx="1457325" cy="16795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00">
              <a:latin typeface="Comic Sans MS" pitchFamily="66" charset="0"/>
            </a:endParaRPr>
          </a:p>
        </p:txBody>
      </p:sp>
      <p:sp>
        <p:nvSpPr>
          <p:cNvPr id="322566" name="Rectangle 9"/>
          <p:cNvSpPr>
            <a:spLocks noChangeArrowheads="1"/>
          </p:cNvSpPr>
          <p:nvPr/>
        </p:nvSpPr>
        <p:spPr bwMode="auto">
          <a:xfrm>
            <a:off x="896938" y="800100"/>
            <a:ext cx="1212850" cy="167957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000">
              <a:latin typeface="Comic Sans MS" pitchFamily="66" charset="0"/>
            </a:endParaRPr>
          </a:p>
        </p:txBody>
      </p:sp>
      <p:sp>
        <p:nvSpPr>
          <p:cNvPr id="322567" name="Line 10"/>
          <p:cNvSpPr>
            <a:spLocks noChangeShapeType="1"/>
          </p:cNvSpPr>
          <p:nvPr/>
        </p:nvSpPr>
        <p:spPr bwMode="auto">
          <a:xfrm>
            <a:off x="896938" y="800100"/>
            <a:ext cx="0" cy="16795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68" name="Line 11"/>
          <p:cNvSpPr>
            <a:spLocks noChangeShapeType="1"/>
          </p:cNvSpPr>
          <p:nvPr/>
        </p:nvSpPr>
        <p:spPr bwMode="auto">
          <a:xfrm>
            <a:off x="2109788" y="800100"/>
            <a:ext cx="1587" cy="16795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69" name="Line 12"/>
          <p:cNvSpPr>
            <a:spLocks noChangeShapeType="1"/>
          </p:cNvSpPr>
          <p:nvPr/>
        </p:nvSpPr>
        <p:spPr bwMode="auto">
          <a:xfrm>
            <a:off x="441325" y="800100"/>
            <a:ext cx="1588" cy="16795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stealth" w="sm" len="lg"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0" name="Line 13"/>
          <p:cNvSpPr>
            <a:spLocks noChangeShapeType="1"/>
          </p:cNvSpPr>
          <p:nvPr/>
        </p:nvSpPr>
        <p:spPr bwMode="auto">
          <a:xfrm flipV="1">
            <a:off x="1503363" y="612775"/>
            <a:ext cx="1587" cy="4156075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1" name="Rectangle 14"/>
          <p:cNvSpPr>
            <a:spLocks noChangeArrowheads="1"/>
          </p:cNvSpPr>
          <p:nvPr/>
        </p:nvSpPr>
        <p:spPr bwMode="auto">
          <a:xfrm>
            <a:off x="1492250" y="1155700"/>
            <a:ext cx="60801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H(z,r)</a:t>
            </a:r>
            <a:endParaRPr lang="en-US" sz="1000">
              <a:latin typeface="Comic Sans MS" pitchFamily="66" charset="0"/>
            </a:endParaRPr>
          </a:p>
        </p:txBody>
      </p:sp>
      <p:sp>
        <p:nvSpPr>
          <p:cNvPr id="322572" name="Line 15"/>
          <p:cNvSpPr>
            <a:spLocks noChangeShapeType="1"/>
          </p:cNvSpPr>
          <p:nvPr/>
        </p:nvSpPr>
        <p:spPr bwMode="auto">
          <a:xfrm flipH="1">
            <a:off x="2232025" y="1711325"/>
            <a:ext cx="277813" cy="387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3" name="Rectangle 16"/>
          <p:cNvSpPr>
            <a:spLocks noChangeArrowheads="1"/>
          </p:cNvSpPr>
          <p:nvPr/>
        </p:nvSpPr>
        <p:spPr bwMode="auto">
          <a:xfrm>
            <a:off x="220663" y="1516063"/>
            <a:ext cx="388937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L</a:t>
            </a:r>
            <a:endParaRPr lang="en-US" sz="1000" baseline="-25000">
              <a:solidFill>
                <a:srgbClr val="000000"/>
              </a:solidFill>
              <a:latin typeface="Comic Sans MS" pitchFamily="66" charset="0"/>
            </a:endParaRPr>
          </a:p>
          <a:p>
            <a:endParaRPr lang="en-US" sz="1000">
              <a:latin typeface="Comic Sans MS" pitchFamily="66" charset="0"/>
            </a:endParaRPr>
          </a:p>
        </p:txBody>
      </p:sp>
      <p:sp>
        <p:nvSpPr>
          <p:cNvPr id="322574" name="Line 17"/>
          <p:cNvSpPr>
            <a:spLocks noChangeShapeType="1"/>
          </p:cNvSpPr>
          <p:nvPr/>
        </p:nvSpPr>
        <p:spPr bwMode="auto">
          <a:xfrm flipV="1">
            <a:off x="523875" y="2286000"/>
            <a:ext cx="609600" cy="623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5" name="Line 18"/>
          <p:cNvSpPr>
            <a:spLocks noChangeShapeType="1"/>
          </p:cNvSpPr>
          <p:nvPr/>
        </p:nvSpPr>
        <p:spPr bwMode="auto">
          <a:xfrm flipH="1">
            <a:off x="763588" y="3552825"/>
            <a:ext cx="1468437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6" name="Freeform 19"/>
          <p:cNvSpPr>
            <a:spLocks/>
          </p:cNvSpPr>
          <p:nvPr/>
        </p:nvSpPr>
        <p:spPr bwMode="auto">
          <a:xfrm>
            <a:off x="774700" y="2806700"/>
            <a:ext cx="1457325" cy="1492250"/>
          </a:xfrm>
          <a:custGeom>
            <a:avLst/>
            <a:gdLst>
              <a:gd name="T0" fmla="*/ 1033 w 7793"/>
              <a:gd name="T1" fmla="*/ 418 h 7796"/>
              <a:gd name="T2" fmla="*/ 1025 w 7793"/>
              <a:gd name="T3" fmla="*/ 363 h 7796"/>
              <a:gd name="T4" fmla="*/ 1009 w 7793"/>
              <a:gd name="T5" fmla="*/ 308 h 7796"/>
              <a:gd name="T6" fmla="*/ 985 w 7793"/>
              <a:gd name="T7" fmla="*/ 256 h 7796"/>
              <a:gd name="T8" fmla="*/ 954 w 7793"/>
              <a:gd name="T9" fmla="*/ 207 h 7796"/>
              <a:gd name="T10" fmla="*/ 915 w 7793"/>
              <a:gd name="T11" fmla="*/ 162 h 7796"/>
              <a:gd name="T12" fmla="*/ 871 w 7793"/>
              <a:gd name="T13" fmla="*/ 121 h 7796"/>
              <a:gd name="T14" fmla="*/ 821 w 7793"/>
              <a:gd name="T15" fmla="*/ 85 h 7796"/>
              <a:gd name="T16" fmla="*/ 766 w 7793"/>
              <a:gd name="T17" fmla="*/ 55 h 7796"/>
              <a:gd name="T18" fmla="*/ 707 w 7793"/>
              <a:gd name="T19" fmla="*/ 31 h 7796"/>
              <a:gd name="T20" fmla="*/ 646 w 7793"/>
              <a:gd name="T21" fmla="*/ 14 h 7796"/>
              <a:gd name="T22" fmla="*/ 582 w 7793"/>
              <a:gd name="T23" fmla="*/ 4 h 7796"/>
              <a:gd name="T24" fmla="*/ 517 w 7793"/>
              <a:gd name="T25" fmla="*/ 0 h 7796"/>
              <a:gd name="T26" fmla="*/ 452 w 7793"/>
              <a:gd name="T27" fmla="*/ 4 h 7796"/>
              <a:gd name="T28" fmla="*/ 388 w 7793"/>
              <a:gd name="T29" fmla="*/ 14 h 7796"/>
              <a:gd name="T30" fmla="*/ 327 w 7793"/>
              <a:gd name="T31" fmla="*/ 31 h 7796"/>
              <a:gd name="T32" fmla="*/ 268 w 7793"/>
              <a:gd name="T33" fmla="*/ 55 h 7796"/>
              <a:gd name="T34" fmla="*/ 213 w 7793"/>
              <a:gd name="T35" fmla="*/ 85 h 7796"/>
              <a:gd name="T36" fmla="*/ 163 w 7793"/>
              <a:gd name="T37" fmla="*/ 121 h 7796"/>
              <a:gd name="T38" fmla="*/ 119 w 7793"/>
              <a:gd name="T39" fmla="*/ 162 h 7796"/>
              <a:gd name="T40" fmla="*/ 81 w 7793"/>
              <a:gd name="T41" fmla="*/ 207 h 7796"/>
              <a:gd name="T42" fmla="*/ 49 w 7793"/>
              <a:gd name="T43" fmla="*/ 256 h 7796"/>
              <a:gd name="T44" fmla="*/ 25 w 7793"/>
              <a:gd name="T45" fmla="*/ 308 h 7796"/>
              <a:gd name="T46" fmla="*/ 9 w 7793"/>
              <a:gd name="T47" fmla="*/ 363 h 7796"/>
              <a:gd name="T48" fmla="*/ 1 w 7793"/>
              <a:gd name="T49" fmla="*/ 418 h 7796"/>
              <a:gd name="T50" fmla="*/ 1 w 7793"/>
              <a:gd name="T51" fmla="*/ 475 h 7796"/>
              <a:gd name="T52" fmla="*/ 9 w 7793"/>
              <a:gd name="T53" fmla="*/ 530 h 7796"/>
              <a:gd name="T54" fmla="*/ 25 w 7793"/>
              <a:gd name="T55" fmla="*/ 585 h 7796"/>
              <a:gd name="T56" fmla="*/ 49 w 7793"/>
              <a:gd name="T57" fmla="*/ 637 h 7796"/>
              <a:gd name="T58" fmla="*/ 81 w 7793"/>
              <a:gd name="T59" fmla="*/ 686 h 7796"/>
              <a:gd name="T60" fmla="*/ 119 w 7793"/>
              <a:gd name="T61" fmla="*/ 731 h 7796"/>
              <a:gd name="T62" fmla="*/ 163 w 7793"/>
              <a:gd name="T63" fmla="*/ 772 h 7796"/>
              <a:gd name="T64" fmla="*/ 213 w 7793"/>
              <a:gd name="T65" fmla="*/ 808 h 7796"/>
              <a:gd name="T66" fmla="*/ 268 w 7793"/>
              <a:gd name="T67" fmla="*/ 838 h 7796"/>
              <a:gd name="T68" fmla="*/ 327 w 7793"/>
              <a:gd name="T69" fmla="*/ 862 h 7796"/>
              <a:gd name="T70" fmla="*/ 388 w 7793"/>
              <a:gd name="T71" fmla="*/ 879 h 7796"/>
              <a:gd name="T72" fmla="*/ 452 w 7793"/>
              <a:gd name="T73" fmla="*/ 889 h 7796"/>
              <a:gd name="T74" fmla="*/ 517 w 7793"/>
              <a:gd name="T75" fmla="*/ 893 h 7796"/>
              <a:gd name="T76" fmla="*/ 582 w 7793"/>
              <a:gd name="T77" fmla="*/ 889 h 7796"/>
              <a:gd name="T78" fmla="*/ 646 w 7793"/>
              <a:gd name="T79" fmla="*/ 879 h 7796"/>
              <a:gd name="T80" fmla="*/ 707 w 7793"/>
              <a:gd name="T81" fmla="*/ 862 h 7796"/>
              <a:gd name="T82" fmla="*/ 766 w 7793"/>
              <a:gd name="T83" fmla="*/ 838 h 7796"/>
              <a:gd name="T84" fmla="*/ 821 w 7793"/>
              <a:gd name="T85" fmla="*/ 808 h 7796"/>
              <a:gd name="T86" fmla="*/ 871 w 7793"/>
              <a:gd name="T87" fmla="*/ 772 h 7796"/>
              <a:gd name="T88" fmla="*/ 915 w 7793"/>
              <a:gd name="T89" fmla="*/ 731 h 7796"/>
              <a:gd name="T90" fmla="*/ 954 w 7793"/>
              <a:gd name="T91" fmla="*/ 686 h 7796"/>
              <a:gd name="T92" fmla="*/ 985 w 7793"/>
              <a:gd name="T93" fmla="*/ 637 h 7796"/>
              <a:gd name="T94" fmla="*/ 1009 w 7793"/>
              <a:gd name="T95" fmla="*/ 585 h 7796"/>
              <a:gd name="T96" fmla="*/ 1025 w 7793"/>
              <a:gd name="T97" fmla="*/ 530 h 7796"/>
              <a:gd name="T98" fmla="*/ 1033 w 7793"/>
              <a:gd name="T99" fmla="*/ 475 h 779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7793"/>
              <a:gd name="T151" fmla="*/ 0 h 7796"/>
              <a:gd name="T152" fmla="*/ 7793 w 7793"/>
              <a:gd name="T153" fmla="*/ 7796 h 779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7793" h="7796">
                <a:moveTo>
                  <a:pt x="7793" y="3899"/>
                </a:moveTo>
                <a:lnTo>
                  <a:pt x="7785" y="3653"/>
                </a:lnTo>
                <a:lnTo>
                  <a:pt x="7763" y="3410"/>
                </a:lnTo>
                <a:lnTo>
                  <a:pt x="7725" y="3168"/>
                </a:lnTo>
                <a:lnTo>
                  <a:pt x="7671" y="2929"/>
                </a:lnTo>
                <a:lnTo>
                  <a:pt x="7603" y="2693"/>
                </a:lnTo>
                <a:lnTo>
                  <a:pt x="7520" y="2463"/>
                </a:lnTo>
                <a:lnTo>
                  <a:pt x="7423" y="2239"/>
                </a:lnTo>
                <a:lnTo>
                  <a:pt x="7312" y="2020"/>
                </a:lnTo>
                <a:lnTo>
                  <a:pt x="7187" y="1810"/>
                </a:lnTo>
                <a:lnTo>
                  <a:pt x="7049" y="1608"/>
                </a:lnTo>
                <a:lnTo>
                  <a:pt x="6899" y="1414"/>
                </a:lnTo>
                <a:lnTo>
                  <a:pt x="6737" y="1230"/>
                </a:lnTo>
                <a:lnTo>
                  <a:pt x="6564" y="1057"/>
                </a:lnTo>
                <a:lnTo>
                  <a:pt x="6381" y="895"/>
                </a:lnTo>
                <a:lnTo>
                  <a:pt x="6187" y="745"/>
                </a:lnTo>
                <a:lnTo>
                  <a:pt x="5985" y="607"/>
                </a:lnTo>
                <a:lnTo>
                  <a:pt x="5774" y="482"/>
                </a:lnTo>
                <a:lnTo>
                  <a:pt x="5556" y="371"/>
                </a:lnTo>
                <a:lnTo>
                  <a:pt x="5331" y="274"/>
                </a:lnTo>
                <a:lnTo>
                  <a:pt x="5101" y="191"/>
                </a:lnTo>
                <a:lnTo>
                  <a:pt x="4866" y="123"/>
                </a:lnTo>
                <a:lnTo>
                  <a:pt x="4627" y="70"/>
                </a:lnTo>
                <a:lnTo>
                  <a:pt x="4386" y="31"/>
                </a:lnTo>
                <a:lnTo>
                  <a:pt x="4141" y="9"/>
                </a:lnTo>
                <a:lnTo>
                  <a:pt x="3897" y="0"/>
                </a:lnTo>
                <a:lnTo>
                  <a:pt x="3652" y="9"/>
                </a:lnTo>
                <a:lnTo>
                  <a:pt x="3409" y="31"/>
                </a:lnTo>
                <a:lnTo>
                  <a:pt x="3166" y="70"/>
                </a:lnTo>
                <a:lnTo>
                  <a:pt x="2927" y="123"/>
                </a:lnTo>
                <a:lnTo>
                  <a:pt x="2693" y="191"/>
                </a:lnTo>
                <a:lnTo>
                  <a:pt x="2462" y="274"/>
                </a:lnTo>
                <a:lnTo>
                  <a:pt x="2238" y="371"/>
                </a:lnTo>
                <a:lnTo>
                  <a:pt x="2020" y="482"/>
                </a:lnTo>
                <a:lnTo>
                  <a:pt x="1810" y="607"/>
                </a:lnTo>
                <a:lnTo>
                  <a:pt x="1607" y="745"/>
                </a:lnTo>
                <a:lnTo>
                  <a:pt x="1414" y="895"/>
                </a:lnTo>
                <a:lnTo>
                  <a:pt x="1229" y="1057"/>
                </a:lnTo>
                <a:lnTo>
                  <a:pt x="1056" y="1230"/>
                </a:lnTo>
                <a:lnTo>
                  <a:pt x="894" y="1414"/>
                </a:lnTo>
                <a:lnTo>
                  <a:pt x="745" y="1608"/>
                </a:lnTo>
                <a:lnTo>
                  <a:pt x="607" y="1810"/>
                </a:lnTo>
                <a:lnTo>
                  <a:pt x="482" y="2020"/>
                </a:lnTo>
                <a:lnTo>
                  <a:pt x="372" y="2239"/>
                </a:lnTo>
                <a:lnTo>
                  <a:pt x="274" y="2463"/>
                </a:lnTo>
                <a:lnTo>
                  <a:pt x="191" y="2693"/>
                </a:lnTo>
                <a:lnTo>
                  <a:pt x="123" y="2929"/>
                </a:lnTo>
                <a:lnTo>
                  <a:pt x="70" y="3168"/>
                </a:lnTo>
                <a:lnTo>
                  <a:pt x="31" y="3410"/>
                </a:lnTo>
                <a:lnTo>
                  <a:pt x="8" y="3653"/>
                </a:lnTo>
                <a:lnTo>
                  <a:pt x="0" y="3899"/>
                </a:lnTo>
                <a:lnTo>
                  <a:pt x="8" y="4143"/>
                </a:lnTo>
                <a:lnTo>
                  <a:pt x="31" y="4387"/>
                </a:lnTo>
                <a:lnTo>
                  <a:pt x="70" y="4628"/>
                </a:lnTo>
                <a:lnTo>
                  <a:pt x="123" y="4867"/>
                </a:lnTo>
                <a:lnTo>
                  <a:pt x="191" y="5103"/>
                </a:lnTo>
                <a:lnTo>
                  <a:pt x="274" y="5333"/>
                </a:lnTo>
                <a:lnTo>
                  <a:pt x="372" y="5558"/>
                </a:lnTo>
                <a:lnTo>
                  <a:pt x="482" y="5776"/>
                </a:lnTo>
                <a:lnTo>
                  <a:pt x="607" y="5987"/>
                </a:lnTo>
                <a:lnTo>
                  <a:pt x="745" y="6190"/>
                </a:lnTo>
                <a:lnTo>
                  <a:pt x="894" y="6383"/>
                </a:lnTo>
                <a:lnTo>
                  <a:pt x="1056" y="6566"/>
                </a:lnTo>
                <a:lnTo>
                  <a:pt x="1229" y="6740"/>
                </a:lnTo>
                <a:lnTo>
                  <a:pt x="1414" y="6901"/>
                </a:lnTo>
                <a:lnTo>
                  <a:pt x="1607" y="7052"/>
                </a:lnTo>
                <a:lnTo>
                  <a:pt x="1810" y="7189"/>
                </a:lnTo>
                <a:lnTo>
                  <a:pt x="2020" y="7314"/>
                </a:lnTo>
                <a:lnTo>
                  <a:pt x="2238" y="7425"/>
                </a:lnTo>
                <a:lnTo>
                  <a:pt x="2462" y="7522"/>
                </a:lnTo>
                <a:lnTo>
                  <a:pt x="2693" y="7605"/>
                </a:lnTo>
                <a:lnTo>
                  <a:pt x="2927" y="7673"/>
                </a:lnTo>
                <a:lnTo>
                  <a:pt x="3166" y="7727"/>
                </a:lnTo>
                <a:lnTo>
                  <a:pt x="3409" y="7765"/>
                </a:lnTo>
                <a:lnTo>
                  <a:pt x="3652" y="7789"/>
                </a:lnTo>
                <a:lnTo>
                  <a:pt x="3897" y="7796"/>
                </a:lnTo>
                <a:lnTo>
                  <a:pt x="4141" y="7789"/>
                </a:lnTo>
                <a:lnTo>
                  <a:pt x="4386" y="7765"/>
                </a:lnTo>
                <a:lnTo>
                  <a:pt x="4627" y="7727"/>
                </a:lnTo>
                <a:lnTo>
                  <a:pt x="4866" y="7673"/>
                </a:lnTo>
                <a:lnTo>
                  <a:pt x="5101" y="7605"/>
                </a:lnTo>
                <a:lnTo>
                  <a:pt x="5331" y="7522"/>
                </a:lnTo>
                <a:lnTo>
                  <a:pt x="5556" y="7425"/>
                </a:lnTo>
                <a:lnTo>
                  <a:pt x="5774" y="7314"/>
                </a:lnTo>
                <a:lnTo>
                  <a:pt x="5985" y="7189"/>
                </a:lnTo>
                <a:lnTo>
                  <a:pt x="6187" y="7052"/>
                </a:lnTo>
                <a:lnTo>
                  <a:pt x="6381" y="6901"/>
                </a:lnTo>
                <a:lnTo>
                  <a:pt x="6564" y="6740"/>
                </a:lnTo>
                <a:lnTo>
                  <a:pt x="6737" y="6566"/>
                </a:lnTo>
                <a:lnTo>
                  <a:pt x="6899" y="6383"/>
                </a:lnTo>
                <a:lnTo>
                  <a:pt x="7049" y="6190"/>
                </a:lnTo>
                <a:lnTo>
                  <a:pt x="7187" y="5987"/>
                </a:lnTo>
                <a:lnTo>
                  <a:pt x="7312" y="5776"/>
                </a:lnTo>
                <a:lnTo>
                  <a:pt x="7423" y="5558"/>
                </a:lnTo>
                <a:lnTo>
                  <a:pt x="7520" y="5333"/>
                </a:lnTo>
                <a:lnTo>
                  <a:pt x="7603" y="5103"/>
                </a:lnTo>
                <a:lnTo>
                  <a:pt x="7671" y="4867"/>
                </a:lnTo>
                <a:lnTo>
                  <a:pt x="7725" y="4628"/>
                </a:lnTo>
                <a:lnTo>
                  <a:pt x="7763" y="4387"/>
                </a:lnTo>
                <a:lnTo>
                  <a:pt x="7785" y="4143"/>
                </a:lnTo>
                <a:lnTo>
                  <a:pt x="7793" y="3899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00">
              <a:latin typeface="Comic Sans MS" pitchFamily="66" charset="0"/>
            </a:endParaRPr>
          </a:p>
        </p:txBody>
      </p:sp>
      <p:sp>
        <p:nvSpPr>
          <p:cNvPr id="322577" name="Freeform 20"/>
          <p:cNvSpPr>
            <a:spLocks/>
          </p:cNvSpPr>
          <p:nvPr/>
        </p:nvSpPr>
        <p:spPr bwMode="auto">
          <a:xfrm>
            <a:off x="896938" y="2932113"/>
            <a:ext cx="1212850" cy="1243012"/>
          </a:xfrm>
          <a:custGeom>
            <a:avLst/>
            <a:gdLst>
              <a:gd name="T0" fmla="*/ 860 w 6494"/>
              <a:gd name="T1" fmla="*/ 337 h 6497"/>
              <a:gd name="T2" fmla="*/ 850 w 6494"/>
              <a:gd name="T3" fmla="*/ 284 h 6497"/>
              <a:gd name="T4" fmla="*/ 831 w 6494"/>
              <a:gd name="T5" fmla="*/ 234 h 6497"/>
              <a:gd name="T6" fmla="*/ 804 w 6494"/>
              <a:gd name="T7" fmla="*/ 186 h 6497"/>
              <a:gd name="T8" fmla="*/ 770 w 6494"/>
              <a:gd name="T9" fmla="*/ 142 h 6497"/>
              <a:gd name="T10" fmla="*/ 728 w 6494"/>
              <a:gd name="T11" fmla="*/ 103 h 6497"/>
              <a:gd name="T12" fmla="*/ 681 w 6494"/>
              <a:gd name="T13" fmla="*/ 69 h 6497"/>
              <a:gd name="T14" fmla="*/ 629 w 6494"/>
              <a:gd name="T15" fmla="*/ 41 h 6497"/>
              <a:gd name="T16" fmla="*/ 572 w 6494"/>
              <a:gd name="T17" fmla="*/ 20 h 6497"/>
              <a:gd name="T18" fmla="*/ 513 w 6494"/>
              <a:gd name="T19" fmla="*/ 7 h 6497"/>
              <a:gd name="T20" fmla="*/ 452 w 6494"/>
              <a:gd name="T21" fmla="*/ 0 h 6497"/>
              <a:gd name="T22" fmla="*/ 390 w 6494"/>
              <a:gd name="T23" fmla="*/ 2 h 6497"/>
              <a:gd name="T24" fmla="*/ 329 w 6494"/>
              <a:gd name="T25" fmla="*/ 11 h 6497"/>
              <a:gd name="T26" fmla="*/ 271 w 6494"/>
              <a:gd name="T27" fmla="*/ 27 h 6497"/>
              <a:gd name="T28" fmla="*/ 216 w 6494"/>
              <a:gd name="T29" fmla="*/ 50 h 6497"/>
              <a:gd name="T30" fmla="*/ 165 w 6494"/>
              <a:gd name="T31" fmla="*/ 80 h 6497"/>
              <a:gd name="T32" fmla="*/ 119 w 6494"/>
              <a:gd name="T33" fmla="*/ 115 h 6497"/>
              <a:gd name="T34" fmla="*/ 80 w 6494"/>
              <a:gd name="T35" fmla="*/ 156 h 6497"/>
              <a:gd name="T36" fmla="*/ 48 w 6494"/>
              <a:gd name="T37" fmla="*/ 202 h 6497"/>
              <a:gd name="T38" fmla="*/ 24 w 6494"/>
              <a:gd name="T39" fmla="*/ 250 h 6497"/>
              <a:gd name="T40" fmla="*/ 8 w 6494"/>
              <a:gd name="T41" fmla="*/ 302 h 6497"/>
              <a:gd name="T42" fmla="*/ 0 w 6494"/>
              <a:gd name="T43" fmla="*/ 354 h 6497"/>
              <a:gd name="T44" fmla="*/ 2 w 6494"/>
              <a:gd name="T45" fmla="*/ 407 h 6497"/>
              <a:gd name="T46" fmla="*/ 12 w 6494"/>
              <a:gd name="T47" fmla="*/ 460 h 6497"/>
              <a:gd name="T48" fmla="*/ 31 w 6494"/>
              <a:gd name="T49" fmla="*/ 510 h 6497"/>
              <a:gd name="T50" fmla="*/ 58 w 6494"/>
              <a:gd name="T51" fmla="*/ 558 h 6497"/>
              <a:gd name="T52" fmla="*/ 92 w 6494"/>
              <a:gd name="T53" fmla="*/ 602 h 6497"/>
              <a:gd name="T54" fmla="*/ 134 w 6494"/>
              <a:gd name="T55" fmla="*/ 641 h 6497"/>
              <a:gd name="T56" fmla="*/ 181 w 6494"/>
              <a:gd name="T57" fmla="*/ 675 h 6497"/>
              <a:gd name="T58" fmla="*/ 233 w 6494"/>
              <a:gd name="T59" fmla="*/ 703 h 6497"/>
              <a:gd name="T60" fmla="*/ 290 w 6494"/>
              <a:gd name="T61" fmla="*/ 723 h 6497"/>
              <a:gd name="T62" fmla="*/ 349 w 6494"/>
              <a:gd name="T63" fmla="*/ 737 h 6497"/>
              <a:gd name="T64" fmla="*/ 410 w 6494"/>
              <a:gd name="T65" fmla="*/ 744 h 6497"/>
              <a:gd name="T66" fmla="*/ 472 w 6494"/>
              <a:gd name="T67" fmla="*/ 742 h 6497"/>
              <a:gd name="T68" fmla="*/ 533 w 6494"/>
              <a:gd name="T69" fmla="*/ 733 h 6497"/>
              <a:gd name="T70" fmla="*/ 591 w 6494"/>
              <a:gd name="T71" fmla="*/ 717 h 6497"/>
              <a:gd name="T72" fmla="*/ 647 w 6494"/>
              <a:gd name="T73" fmla="*/ 694 h 6497"/>
              <a:gd name="T74" fmla="*/ 697 w 6494"/>
              <a:gd name="T75" fmla="*/ 664 h 6497"/>
              <a:gd name="T76" fmla="*/ 743 w 6494"/>
              <a:gd name="T77" fmla="*/ 629 h 6497"/>
              <a:gd name="T78" fmla="*/ 782 w 6494"/>
              <a:gd name="T79" fmla="*/ 588 h 6497"/>
              <a:gd name="T80" fmla="*/ 814 w 6494"/>
              <a:gd name="T81" fmla="*/ 542 h 6497"/>
              <a:gd name="T82" fmla="*/ 838 w 6494"/>
              <a:gd name="T83" fmla="*/ 494 h 6497"/>
              <a:gd name="T84" fmla="*/ 854 w 6494"/>
              <a:gd name="T85" fmla="*/ 442 h 6497"/>
              <a:gd name="T86" fmla="*/ 861 w 6494"/>
              <a:gd name="T87" fmla="*/ 390 h 649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494"/>
              <a:gd name="T133" fmla="*/ 0 h 6497"/>
              <a:gd name="T134" fmla="*/ 6494 w 6494"/>
              <a:gd name="T135" fmla="*/ 6497 h 649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494" h="6497">
                <a:moveTo>
                  <a:pt x="6494" y="3249"/>
                </a:moveTo>
                <a:lnTo>
                  <a:pt x="6490" y="3094"/>
                </a:lnTo>
                <a:lnTo>
                  <a:pt x="6479" y="2939"/>
                </a:lnTo>
                <a:lnTo>
                  <a:pt x="6461" y="2786"/>
                </a:lnTo>
                <a:lnTo>
                  <a:pt x="6436" y="2633"/>
                </a:lnTo>
                <a:lnTo>
                  <a:pt x="6403" y="2483"/>
                </a:lnTo>
                <a:lnTo>
                  <a:pt x="6362" y="2334"/>
                </a:lnTo>
                <a:lnTo>
                  <a:pt x="6315" y="2186"/>
                </a:lnTo>
                <a:lnTo>
                  <a:pt x="6262" y="2041"/>
                </a:lnTo>
                <a:lnTo>
                  <a:pt x="6201" y="1899"/>
                </a:lnTo>
                <a:lnTo>
                  <a:pt x="6133" y="1760"/>
                </a:lnTo>
                <a:lnTo>
                  <a:pt x="6059" y="1624"/>
                </a:lnTo>
                <a:lnTo>
                  <a:pt x="5978" y="1492"/>
                </a:lnTo>
                <a:lnTo>
                  <a:pt x="5892" y="1364"/>
                </a:lnTo>
                <a:lnTo>
                  <a:pt x="5799" y="1240"/>
                </a:lnTo>
                <a:lnTo>
                  <a:pt x="5701" y="1121"/>
                </a:lnTo>
                <a:lnTo>
                  <a:pt x="5597" y="1007"/>
                </a:lnTo>
                <a:lnTo>
                  <a:pt x="5487" y="898"/>
                </a:lnTo>
                <a:lnTo>
                  <a:pt x="5373" y="793"/>
                </a:lnTo>
                <a:lnTo>
                  <a:pt x="5254" y="695"/>
                </a:lnTo>
                <a:lnTo>
                  <a:pt x="5130" y="603"/>
                </a:lnTo>
                <a:lnTo>
                  <a:pt x="5002" y="516"/>
                </a:lnTo>
                <a:lnTo>
                  <a:pt x="4871" y="435"/>
                </a:lnTo>
                <a:lnTo>
                  <a:pt x="4735" y="361"/>
                </a:lnTo>
                <a:lnTo>
                  <a:pt x="4595" y="294"/>
                </a:lnTo>
                <a:lnTo>
                  <a:pt x="4454" y="233"/>
                </a:lnTo>
                <a:lnTo>
                  <a:pt x="4309" y="179"/>
                </a:lnTo>
                <a:lnTo>
                  <a:pt x="4161" y="132"/>
                </a:lnTo>
                <a:lnTo>
                  <a:pt x="4012" y="92"/>
                </a:lnTo>
                <a:lnTo>
                  <a:pt x="3862" y="59"/>
                </a:lnTo>
                <a:lnTo>
                  <a:pt x="3709" y="33"/>
                </a:lnTo>
                <a:lnTo>
                  <a:pt x="3555" y="15"/>
                </a:lnTo>
                <a:lnTo>
                  <a:pt x="3402" y="4"/>
                </a:lnTo>
                <a:lnTo>
                  <a:pt x="3247" y="0"/>
                </a:lnTo>
                <a:lnTo>
                  <a:pt x="3092" y="4"/>
                </a:lnTo>
                <a:lnTo>
                  <a:pt x="2939" y="15"/>
                </a:lnTo>
                <a:lnTo>
                  <a:pt x="2785" y="33"/>
                </a:lnTo>
                <a:lnTo>
                  <a:pt x="2633" y="59"/>
                </a:lnTo>
                <a:lnTo>
                  <a:pt x="2481" y="92"/>
                </a:lnTo>
                <a:lnTo>
                  <a:pt x="2332" y="132"/>
                </a:lnTo>
                <a:lnTo>
                  <a:pt x="2185" y="179"/>
                </a:lnTo>
                <a:lnTo>
                  <a:pt x="2041" y="233"/>
                </a:lnTo>
                <a:lnTo>
                  <a:pt x="1898" y="294"/>
                </a:lnTo>
                <a:lnTo>
                  <a:pt x="1759" y="361"/>
                </a:lnTo>
                <a:lnTo>
                  <a:pt x="1624" y="435"/>
                </a:lnTo>
                <a:lnTo>
                  <a:pt x="1491" y="516"/>
                </a:lnTo>
                <a:lnTo>
                  <a:pt x="1363" y="603"/>
                </a:lnTo>
                <a:lnTo>
                  <a:pt x="1240" y="695"/>
                </a:lnTo>
                <a:lnTo>
                  <a:pt x="1121" y="793"/>
                </a:lnTo>
                <a:lnTo>
                  <a:pt x="1006" y="898"/>
                </a:lnTo>
                <a:lnTo>
                  <a:pt x="897" y="1007"/>
                </a:lnTo>
                <a:lnTo>
                  <a:pt x="793" y="1121"/>
                </a:lnTo>
                <a:lnTo>
                  <a:pt x="694" y="1240"/>
                </a:lnTo>
                <a:lnTo>
                  <a:pt x="602" y="1364"/>
                </a:lnTo>
                <a:lnTo>
                  <a:pt x="515" y="1492"/>
                </a:lnTo>
                <a:lnTo>
                  <a:pt x="435" y="1624"/>
                </a:lnTo>
                <a:lnTo>
                  <a:pt x="361" y="1760"/>
                </a:lnTo>
                <a:lnTo>
                  <a:pt x="293" y="1899"/>
                </a:lnTo>
                <a:lnTo>
                  <a:pt x="233" y="2041"/>
                </a:lnTo>
                <a:lnTo>
                  <a:pt x="178" y="2186"/>
                </a:lnTo>
                <a:lnTo>
                  <a:pt x="131" y="2334"/>
                </a:lnTo>
                <a:lnTo>
                  <a:pt x="92" y="2483"/>
                </a:lnTo>
                <a:lnTo>
                  <a:pt x="59" y="2633"/>
                </a:lnTo>
                <a:lnTo>
                  <a:pt x="33" y="2786"/>
                </a:lnTo>
                <a:lnTo>
                  <a:pt x="15" y="2939"/>
                </a:lnTo>
                <a:lnTo>
                  <a:pt x="3" y="3094"/>
                </a:lnTo>
                <a:lnTo>
                  <a:pt x="0" y="3249"/>
                </a:lnTo>
                <a:lnTo>
                  <a:pt x="3" y="3403"/>
                </a:lnTo>
                <a:lnTo>
                  <a:pt x="15" y="3557"/>
                </a:lnTo>
                <a:lnTo>
                  <a:pt x="33" y="3711"/>
                </a:lnTo>
                <a:lnTo>
                  <a:pt x="59" y="3863"/>
                </a:lnTo>
                <a:lnTo>
                  <a:pt x="92" y="4015"/>
                </a:lnTo>
                <a:lnTo>
                  <a:pt x="131" y="4164"/>
                </a:lnTo>
                <a:lnTo>
                  <a:pt x="178" y="4311"/>
                </a:lnTo>
                <a:lnTo>
                  <a:pt x="233" y="4456"/>
                </a:lnTo>
                <a:lnTo>
                  <a:pt x="293" y="4598"/>
                </a:lnTo>
                <a:lnTo>
                  <a:pt x="361" y="4737"/>
                </a:lnTo>
                <a:lnTo>
                  <a:pt x="435" y="4872"/>
                </a:lnTo>
                <a:lnTo>
                  <a:pt x="515" y="5004"/>
                </a:lnTo>
                <a:lnTo>
                  <a:pt x="602" y="5132"/>
                </a:lnTo>
                <a:lnTo>
                  <a:pt x="694" y="5256"/>
                </a:lnTo>
                <a:lnTo>
                  <a:pt x="793" y="5376"/>
                </a:lnTo>
                <a:lnTo>
                  <a:pt x="897" y="5490"/>
                </a:lnTo>
                <a:lnTo>
                  <a:pt x="1006" y="5600"/>
                </a:lnTo>
                <a:lnTo>
                  <a:pt x="1121" y="5703"/>
                </a:lnTo>
                <a:lnTo>
                  <a:pt x="1240" y="5801"/>
                </a:lnTo>
                <a:lnTo>
                  <a:pt x="1363" y="5894"/>
                </a:lnTo>
                <a:lnTo>
                  <a:pt x="1491" y="5981"/>
                </a:lnTo>
                <a:lnTo>
                  <a:pt x="1624" y="6061"/>
                </a:lnTo>
                <a:lnTo>
                  <a:pt x="1759" y="6135"/>
                </a:lnTo>
                <a:lnTo>
                  <a:pt x="1898" y="6203"/>
                </a:lnTo>
                <a:lnTo>
                  <a:pt x="2041" y="6264"/>
                </a:lnTo>
                <a:lnTo>
                  <a:pt x="2185" y="6317"/>
                </a:lnTo>
                <a:lnTo>
                  <a:pt x="2332" y="6365"/>
                </a:lnTo>
                <a:lnTo>
                  <a:pt x="2481" y="6405"/>
                </a:lnTo>
                <a:lnTo>
                  <a:pt x="2633" y="6438"/>
                </a:lnTo>
                <a:lnTo>
                  <a:pt x="2785" y="6464"/>
                </a:lnTo>
                <a:lnTo>
                  <a:pt x="2939" y="6482"/>
                </a:lnTo>
                <a:lnTo>
                  <a:pt x="3092" y="6493"/>
                </a:lnTo>
                <a:lnTo>
                  <a:pt x="3247" y="6497"/>
                </a:lnTo>
                <a:lnTo>
                  <a:pt x="3402" y="6493"/>
                </a:lnTo>
                <a:lnTo>
                  <a:pt x="3555" y="6482"/>
                </a:lnTo>
                <a:lnTo>
                  <a:pt x="3709" y="6464"/>
                </a:lnTo>
                <a:lnTo>
                  <a:pt x="3862" y="6438"/>
                </a:lnTo>
                <a:lnTo>
                  <a:pt x="4012" y="6405"/>
                </a:lnTo>
                <a:lnTo>
                  <a:pt x="4161" y="6365"/>
                </a:lnTo>
                <a:lnTo>
                  <a:pt x="4309" y="6317"/>
                </a:lnTo>
                <a:lnTo>
                  <a:pt x="4454" y="6264"/>
                </a:lnTo>
                <a:lnTo>
                  <a:pt x="4595" y="6203"/>
                </a:lnTo>
                <a:lnTo>
                  <a:pt x="4735" y="6135"/>
                </a:lnTo>
                <a:lnTo>
                  <a:pt x="4871" y="6061"/>
                </a:lnTo>
                <a:lnTo>
                  <a:pt x="5002" y="5981"/>
                </a:lnTo>
                <a:lnTo>
                  <a:pt x="5130" y="5894"/>
                </a:lnTo>
                <a:lnTo>
                  <a:pt x="5254" y="5801"/>
                </a:lnTo>
                <a:lnTo>
                  <a:pt x="5373" y="5703"/>
                </a:lnTo>
                <a:lnTo>
                  <a:pt x="5487" y="5600"/>
                </a:lnTo>
                <a:lnTo>
                  <a:pt x="5597" y="5490"/>
                </a:lnTo>
                <a:lnTo>
                  <a:pt x="5701" y="5376"/>
                </a:lnTo>
                <a:lnTo>
                  <a:pt x="5799" y="5256"/>
                </a:lnTo>
                <a:lnTo>
                  <a:pt x="5892" y="5132"/>
                </a:lnTo>
                <a:lnTo>
                  <a:pt x="5978" y="5004"/>
                </a:lnTo>
                <a:lnTo>
                  <a:pt x="6059" y="4872"/>
                </a:lnTo>
                <a:lnTo>
                  <a:pt x="6133" y="4737"/>
                </a:lnTo>
                <a:lnTo>
                  <a:pt x="6201" y="4598"/>
                </a:lnTo>
                <a:lnTo>
                  <a:pt x="6262" y="4456"/>
                </a:lnTo>
                <a:lnTo>
                  <a:pt x="6315" y="4311"/>
                </a:lnTo>
                <a:lnTo>
                  <a:pt x="6362" y="4164"/>
                </a:lnTo>
                <a:lnTo>
                  <a:pt x="6403" y="4015"/>
                </a:lnTo>
                <a:lnTo>
                  <a:pt x="6436" y="3863"/>
                </a:lnTo>
                <a:lnTo>
                  <a:pt x="6461" y="3711"/>
                </a:lnTo>
                <a:lnTo>
                  <a:pt x="6479" y="3557"/>
                </a:lnTo>
                <a:lnTo>
                  <a:pt x="6490" y="3403"/>
                </a:lnTo>
                <a:lnTo>
                  <a:pt x="6494" y="3249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00">
              <a:latin typeface="Comic Sans MS" pitchFamily="66" charset="0"/>
            </a:endParaRPr>
          </a:p>
        </p:txBody>
      </p:sp>
      <p:sp>
        <p:nvSpPr>
          <p:cNvPr id="322578" name="Line 21"/>
          <p:cNvSpPr>
            <a:spLocks noChangeShapeType="1"/>
          </p:cNvSpPr>
          <p:nvPr/>
        </p:nvSpPr>
        <p:spPr bwMode="auto">
          <a:xfrm flipV="1">
            <a:off x="1503363" y="3122613"/>
            <a:ext cx="439737" cy="4302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79" name="Rectangle 22"/>
          <p:cNvSpPr>
            <a:spLocks noChangeArrowheads="1"/>
          </p:cNvSpPr>
          <p:nvPr/>
        </p:nvSpPr>
        <p:spPr bwMode="auto">
          <a:xfrm>
            <a:off x="1574800" y="3136900"/>
            <a:ext cx="39052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R</a:t>
            </a:r>
            <a:endParaRPr lang="en-US" sz="1000" baseline="-25000">
              <a:solidFill>
                <a:srgbClr val="000000"/>
              </a:solidFill>
              <a:latin typeface="Comic Sans MS" pitchFamily="66" charset="0"/>
            </a:endParaRPr>
          </a:p>
          <a:p>
            <a:endParaRPr lang="en-US" sz="1000">
              <a:latin typeface="Comic Sans MS" pitchFamily="66" charset="0"/>
            </a:endParaRPr>
          </a:p>
        </p:txBody>
      </p:sp>
      <p:grpSp>
        <p:nvGrpSpPr>
          <p:cNvPr id="322580" name="Group 23"/>
          <p:cNvGrpSpPr>
            <a:grpSpLocks/>
          </p:cNvGrpSpPr>
          <p:nvPr/>
        </p:nvGrpSpPr>
        <p:grpSpPr bwMode="auto">
          <a:xfrm>
            <a:off x="1470025" y="1631950"/>
            <a:ext cx="595313" cy="771525"/>
            <a:chOff x="8840" y="4320"/>
            <a:chExt cx="1060" cy="1337"/>
          </a:xfrm>
        </p:grpSpPr>
        <p:sp>
          <p:nvSpPr>
            <p:cNvPr id="322581" name="Line 24"/>
            <p:cNvSpPr>
              <a:spLocks noChangeShapeType="1"/>
            </p:cNvSpPr>
            <p:nvPr/>
          </p:nvSpPr>
          <p:spPr bwMode="auto">
            <a:xfrm>
              <a:off x="9117" y="4320"/>
              <a:ext cx="1" cy="8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stealth" w="sm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582" name="Line 25"/>
            <p:cNvSpPr>
              <a:spLocks noChangeShapeType="1"/>
            </p:cNvSpPr>
            <p:nvPr/>
          </p:nvSpPr>
          <p:spPr bwMode="auto">
            <a:xfrm>
              <a:off x="9116" y="5195"/>
              <a:ext cx="78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583" name="Text Box 26"/>
            <p:cNvSpPr txBox="1">
              <a:spLocks noChangeArrowheads="1"/>
            </p:cNvSpPr>
            <p:nvPr/>
          </p:nvSpPr>
          <p:spPr bwMode="auto">
            <a:xfrm>
              <a:off x="8840" y="4500"/>
              <a:ext cx="470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>
                  <a:solidFill>
                    <a:srgbClr val="000000"/>
                  </a:solidFill>
                  <a:latin typeface="Comic Sans MS" pitchFamily="66" charset="0"/>
                </a:rPr>
                <a:t>z</a:t>
              </a:r>
              <a:endParaRPr lang="en-US" sz="1000">
                <a:latin typeface="Comic Sans MS" pitchFamily="66" charset="0"/>
              </a:endParaRPr>
            </a:p>
          </p:txBody>
        </p:sp>
        <p:sp>
          <p:nvSpPr>
            <p:cNvPr id="322584" name="Text Box 27"/>
            <p:cNvSpPr txBox="1">
              <a:spLocks noChangeArrowheads="1"/>
            </p:cNvSpPr>
            <p:nvPr/>
          </p:nvSpPr>
          <p:spPr bwMode="auto">
            <a:xfrm>
              <a:off x="9310" y="5080"/>
              <a:ext cx="41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lg"/>
                  <a:tailEnd type="none" w="sm" len="lg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>
                  <a:solidFill>
                    <a:srgbClr val="000000"/>
                  </a:solidFill>
                  <a:latin typeface="Comic Sans MS" pitchFamily="66" charset="0"/>
                </a:rPr>
                <a:t>r</a:t>
              </a:r>
              <a:endParaRPr lang="en-US" sz="1000">
                <a:latin typeface="Comic Sans MS" pitchFamily="66" charset="0"/>
              </a:endParaRPr>
            </a:p>
          </p:txBody>
        </p:sp>
      </p:grpSp>
      <p:sp>
        <p:nvSpPr>
          <p:cNvPr id="322585" name="Rectangle 28"/>
          <p:cNvSpPr>
            <a:spLocks noChangeArrowheads="1"/>
          </p:cNvSpPr>
          <p:nvPr/>
        </p:nvSpPr>
        <p:spPr bwMode="auto">
          <a:xfrm>
            <a:off x="66675" y="2878138"/>
            <a:ext cx="9493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lIns="73152" tIns="36576" rIns="73152" bIns="36576"/>
          <a:lstStyle/>
          <a:p>
            <a:pPr algn="ctr"/>
            <a:r>
              <a:rPr lang="en-US" sz="1000">
                <a:solidFill>
                  <a:srgbClr val="000000"/>
                </a:solidFill>
                <a:latin typeface="Comic Sans MS" pitchFamily="66" charset="0"/>
              </a:rPr>
              <a:t>Field space</a:t>
            </a:r>
            <a:endParaRPr lang="en-US" sz="1000">
              <a:latin typeface="Comic Sans MS" pitchFamily="66" charset="0"/>
            </a:endParaRPr>
          </a:p>
        </p:txBody>
      </p:sp>
      <p:sp>
        <p:nvSpPr>
          <p:cNvPr id="322586" name="Line 30"/>
          <p:cNvSpPr>
            <a:spLocks noChangeShapeType="1"/>
          </p:cNvSpPr>
          <p:nvPr/>
        </p:nvSpPr>
        <p:spPr bwMode="auto">
          <a:xfrm flipH="1">
            <a:off x="2247900" y="1028700"/>
            <a:ext cx="279400" cy="390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87" name="Line 31"/>
          <p:cNvSpPr>
            <a:spLocks noChangeShapeType="1"/>
          </p:cNvSpPr>
          <p:nvPr/>
        </p:nvSpPr>
        <p:spPr bwMode="auto">
          <a:xfrm flipH="1">
            <a:off x="388938" y="2482850"/>
            <a:ext cx="4064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88" name="Line 32"/>
          <p:cNvSpPr>
            <a:spLocks noChangeShapeType="1"/>
          </p:cNvSpPr>
          <p:nvPr/>
        </p:nvSpPr>
        <p:spPr bwMode="auto">
          <a:xfrm flipH="1">
            <a:off x="388938" y="806450"/>
            <a:ext cx="406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589" name="Text Box 148"/>
          <p:cNvSpPr txBox="1">
            <a:spLocks noChangeArrowheads="1"/>
          </p:cNvSpPr>
          <p:nvPr/>
        </p:nvSpPr>
        <p:spPr bwMode="auto">
          <a:xfrm>
            <a:off x="5907088" y="623888"/>
            <a:ext cx="3025775" cy="2478087"/>
          </a:xfrm>
          <a:prstGeom prst="rect">
            <a:avLst/>
          </a:prstGeom>
          <a:solidFill>
            <a:srgbClr val="FDED9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sz="1400">
                <a:latin typeface="Comic Sans MS" pitchFamily="66" charset="0"/>
              </a:rPr>
              <a:t>E is the electric field  V/m</a:t>
            </a:r>
          </a:p>
          <a:p>
            <a:pPr algn="just"/>
            <a:r>
              <a:rPr lang="en-US" sz="1400">
                <a:latin typeface="Comic Sans MS" pitchFamily="66" charset="0"/>
              </a:rPr>
              <a:t>B is the magnetic flux density Wb/m</a:t>
            </a:r>
            <a:r>
              <a:rPr lang="en-US" sz="1400" baseline="30000">
                <a:latin typeface="Comic Sans MS" pitchFamily="66" charset="0"/>
              </a:rPr>
              <a:t>2</a:t>
            </a:r>
            <a:endParaRPr lang="en-US" sz="1400">
              <a:latin typeface="Comic Sans MS" pitchFamily="66" charset="0"/>
            </a:endParaRPr>
          </a:p>
          <a:p>
            <a:pPr algn="just"/>
            <a:r>
              <a:rPr lang="en-US" sz="1400">
                <a:latin typeface="Comic Sans MS" pitchFamily="66" charset="0"/>
              </a:rPr>
              <a:t>H is the magnetic field intensity A/m</a:t>
            </a:r>
          </a:p>
          <a:p>
            <a:pPr algn="just"/>
            <a:r>
              <a:rPr lang="en-US" sz="1400">
                <a:latin typeface="Comic Sans MS" pitchFamily="66" charset="0"/>
              </a:rPr>
              <a:t>J is the current density A/m</a:t>
            </a:r>
            <a:r>
              <a:rPr lang="en-US" sz="1400" baseline="30000">
                <a:latin typeface="Comic Sans MS" pitchFamily="66" charset="0"/>
              </a:rPr>
              <a:t>2</a:t>
            </a:r>
            <a:endParaRPr lang="en-US" sz="1400">
              <a:latin typeface="Comic Sans MS" pitchFamily="66" charset="0"/>
            </a:endParaRPr>
          </a:p>
          <a:p>
            <a:pPr algn="just"/>
            <a:r>
              <a:rPr lang="en-US" sz="1400">
                <a:latin typeface="Comic Sans MS" pitchFamily="66" charset="0"/>
                <a:sym typeface="Symbol" pitchFamily="18" charset="2"/>
              </a:rPr>
              <a:t> </a:t>
            </a:r>
            <a:r>
              <a:rPr lang="en-US" sz="1400">
                <a:latin typeface="Comic Sans MS" pitchFamily="66" charset="0"/>
              </a:rPr>
              <a:t>is the permeability of the metal H/m</a:t>
            </a:r>
          </a:p>
          <a:p>
            <a:pPr algn="just"/>
            <a:r>
              <a:rPr lang="en-US" sz="1400">
                <a:latin typeface="Comic Sans MS" pitchFamily="66" charset="0"/>
                <a:sym typeface="Symbol" pitchFamily="18" charset="2"/>
              </a:rPr>
              <a:t> </a:t>
            </a:r>
            <a:r>
              <a:rPr lang="en-US" sz="1400">
                <a:latin typeface="Comic Sans MS" pitchFamily="66" charset="0"/>
              </a:rPr>
              <a:t>is the conductivity</a:t>
            </a:r>
          </a:p>
          <a:p>
            <a:pPr algn="just"/>
            <a:r>
              <a:rPr lang="en-US" sz="1400">
                <a:latin typeface="Comic Sans MS" pitchFamily="66" charset="0"/>
                <a:sym typeface="Symbol" pitchFamily="18" charset="2"/>
              </a:rPr>
              <a:t>v </a:t>
            </a:r>
            <a:r>
              <a:rPr lang="en-US" sz="1400">
                <a:latin typeface="Comic Sans MS" pitchFamily="66" charset="0"/>
              </a:rPr>
              <a:t>is velocity of the fluid A/m</a:t>
            </a:r>
          </a:p>
        </p:txBody>
      </p:sp>
      <p:sp>
        <p:nvSpPr>
          <p:cNvPr id="322591" name="Text Box 154"/>
          <p:cNvSpPr txBox="1">
            <a:spLocks noChangeArrowheads="1"/>
          </p:cNvSpPr>
          <p:nvPr/>
        </p:nvSpPr>
        <p:spPr bwMode="auto">
          <a:xfrm>
            <a:off x="5168900" y="5459413"/>
            <a:ext cx="3752850" cy="1341437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>
                <a:solidFill>
                  <a:srgbClr val="CC3300"/>
                </a:solidFill>
                <a:latin typeface="Comic Sans MS" pitchFamily="66" charset="0"/>
              </a:rPr>
              <a:t>Orientation and direction of primary current</a:t>
            </a:r>
            <a:r>
              <a:rPr lang="en-US">
                <a:latin typeface="Comic Sans MS" pitchFamily="66" charset="0"/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en-US" b="0">
                <a:latin typeface="Comic Sans MS" pitchFamily="66" charset="0"/>
              </a:rPr>
              <a:t>Key parameters in generating the forces in desired direction.</a:t>
            </a:r>
          </a:p>
        </p:txBody>
      </p: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757238" y="800100"/>
            <a:ext cx="1487487" cy="3503613"/>
            <a:chOff x="1600200" y="936170"/>
            <a:chExt cx="1486989" cy="3503895"/>
          </a:xfrm>
        </p:grpSpPr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1600200" y="940933"/>
              <a:ext cx="152349" cy="1673360"/>
            </a:xfrm>
            <a:prstGeom prst="rect">
              <a:avLst/>
            </a:prstGeom>
            <a:solidFill>
              <a:schemeClr val="hlink"/>
            </a:solidFill>
            <a:ln w="25400" algn="ctr">
              <a:solidFill>
                <a:srgbClr val="0D0D0D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n-US" sz="1000">
                <a:solidFill>
                  <a:srgbClr val="FFFFFF"/>
                </a:solidFill>
                <a:latin typeface="Comic Sans MS" pitchFamily="66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934840" y="936170"/>
              <a:ext cx="152349" cy="1673360"/>
            </a:xfrm>
            <a:prstGeom prst="rect">
              <a:avLst/>
            </a:prstGeom>
            <a:solidFill>
              <a:schemeClr val="hlink"/>
            </a:solidFill>
            <a:ln w="25400" algn="ctr">
              <a:solidFill>
                <a:srgbClr val="0D0D0D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n-US" sz="1000">
                <a:solidFill>
                  <a:srgbClr val="FFFFFF"/>
                </a:solidFill>
                <a:latin typeface="Comic Sans MS" pitchFamily="66" charset="0"/>
              </a:endParaRPr>
            </a:p>
          </p:txBody>
        </p:sp>
        <p:sp>
          <p:nvSpPr>
            <p:cNvPr id="39" name="Donut 38"/>
            <p:cNvSpPr>
              <a:spLocks noChangeArrowheads="1"/>
            </p:cNvSpPr>
            <p:nvPr/>
          </p:nvSpPr>
          <p:spPr bwMode="auto">
            <a:xfrm>
              <a:off x="1612896" y="2958808"/>
              <a:ext cx="1463184" cy="1481257"/>
            </a:xfrm>
            <a:custGeom>
              <a:avLst/>
              <a:gdLst>
                <a:gd name="T0" fmla="*/ 731592 w 1463184"/>
                <a:gd name="T1" fmla="*/ 0 h 1481257"/>
                <a:gd name="T2" fmla="*/ 214278 w 1463184"/>
                <a:gd name="T3" fmla="*/ 216925 h 1481257"/>
                <a:gd name="T4" fmla="*/ 0 w 1463184"/>
                <a:gd name="T5" fmla="*/ 740629 h 1481257"/>
                <a:gd name="T6" fmla="*/ 214278 w 1463184"/>
                <a:gd name="T7" fmla="*/ 1264332 h 1481257"/>
                <a:gd name="T8" fmla="*/ 731592 w 1463184"/>
                <a:gd name="T9" fmla="*/ 1481257 h 1481257"/>
                <a:gd name="T10" fmla="*/ 1248906 w 1463184"/>
                <a:gd name="T11" fmla="*/ 1264332 h 1481257"/>
                <a:gd name="T12" fmla="*/ 1463184 w 1463184"/>
                <a:gd name="T13" fmla="*/ 740629 h 1481257"/>
                <a:gd name="T14" fmla="*/ 1248906 w 1463184"/>
                <a:gd name="T15" fmla="*/ 216925 h 1481257"/>
                <a:gd name="T16" fmla="*/ 17694720 60000 65536"/>
                <a:gd name="T17" fmla="*/ 17694720 60000 65536"/>
                <a:gd name="T18" fmla="*/ 11796480 60000 65536"/>
                <a:gd name="T19" fmla="*/ 5898240 60000 65536"/>
                <a:gd name="T20" fmla="*/ 5898240 60000 65536"/>
                <a:gd name="T21" fmla="*/ 5898240 60000 65536"/>
                <a:gd name="T22" fmla="*/ 0 60000 65536"/>
                <a:gd name="T23" fmla="*/ 17694720 60000 65536"/>
                <a:gd name="T24" fmla="*/ 214278 w 1463184"/>
                <a:gd name="T25" fmla="*/ 216925 h 1481257"/>
                <a:gd name="T26" fmla="*/ 1248906 w 1463184"/>
                <a:gd name="T27" fmla="*/ 1264332 h 148125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63184" h="1481257">
                  <a:moveTo>
                    <a:pt x="0" y="740629"/>
                  </a:moveTo>
                  <a:lnTo>
                    <a:pt x="0" y="740629"/>
                  </a:lnTo>
                  <a:cubicBezTo>
                    <a:pt x="0" y="331591"/>
                    <a:pt x="327545" y="0"/>
                    <a:pt x="731592" y="1"/>
                  </a:cubicBezTo>
                  <a:cubicBezTo>
                    <a:pt x="731592" y="1"/>
                    <a:pt x="731592" y="1"/>
                    <a:pt x="731592" y="1"/>
                  </a:cubicBezTo>
                  <a:cubicBezTo>
                    <a:pt x="1135639" y="1"/>
                    <a:pt x="1463184" y="331592"/>
                    <a:pt x="1463184" y="740630"/>
                  </a:cubicBezTo>
                  <a:cubicBezTo>
                    <a:pt x="1463184" y="740630"/>
                    <a:pt x="1463183" y="740630"/>
                    <a:pt x="1463183" y="740630"/>
                  </a:cubicBezTo>
                  <a:lnTo>
                    <a:pt x="1463184" y="740631"/>
                  </a:lnTo>
                  <a:cubicBezTo>
                    <a:pt x="1463184" y="1149669"/>
                    <a:pt x="1135639" y="1481259"/>
                    <a:pt x="731592" y="1481260"/>
                  </a:cubicBezTo>
                  <a:cubicBezTo>
                    <a:pt x="327544" y="1481260"/>
                    <a:pt x="0" y="1149669"/>
                    <a:pt x="0" y="740631"/>
                  </a:cubicBezTo>
                  <a:cubicBezTo>
                    <a:pt x="-1" y="740630"/>
                    <a:pt x="0" y="740630"/>
                    <a:pt x="0" y="740630"/>
                  </a:cubicBezTo>
                  <a:close/>
                  <a:moveTo>
                    <a:pt x="112080" y="740629"/>
                  </a:moveTo>
                  <a:lnTo>
                    <a:pt x="112080" y="740629"/>
                  </a:lnTo>
                  <a:cubicBezTo>
                    <a:pt x="112080" y="740629"/>
                    <a:pt x="112080" y="740629"/>
                    <a:pt x="112080" y="740629"/>
                  </a:cubicBezTo>
                  <a:cubicBezTo>
                    <a:pt x="112079" y="1087767"/>
                    <a:pt x="389444" y="1369178"/>
                    <a:pt x="731591" y="1369178"/>
                  </a:cubicBezTo>
                  <a:lnTo>
                    <a:pt x="731591" y="1369179"/>
                  </a:lnTo>
                  <a:cubicBezTo>
                    <a:pt x="1073738" y="1369178"/>
                    <a:pt x="1351103" y="1087768"/>
                    <a:pt x="1351103" y="740630"/>
                  </a:cubicBezTo>
                  <a:cubicBezTo>
                    <a:pt x="1351103" y="393491"/>
                    <a:pt x="1073738" y="112081"/>
                    <a:pt x="731591" y="112081"/>
                  </a:cubicBezTo>
                  <a:lnTo>
                    <a:pt x="731590" y="112081"/>
                  </a:lnTo>
                  <a:cubicBezTo>
                    <a:pt x="731590" y="112081"/>
                    <a:pt x="731590" y="112081"/>
                    <a:pt x="731590" y="112081"/>
                  </a:cubicBezTo>
                  <a:cubicBezTo>
                    <a:pt x="389443" y="112080"/>
                    <a:pt x="112078" y="393491"/>
                    <a:pt x="112078" y="740629"/>
                  </a:cubicBezTo>
                  <a:close/>
                </a:path>
              </a:pathLst>
            </a:custGeom>
            <a:solidFill>
              <a:schemeClr val="hlink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n-US" sz="1000">
                <a:latin typeface="Comic Sans MS" pitchFamily="66" charset="0"/>
              </a:endParaRPr>
            </a:p>
          </p:txBody>
        </p:sp>
      </p:grpSp>
      <p:sp>
        <p:nvSpPr>
          <p:cNvPr id="322596" name="Rectangle 36"/>
          <p:cNvSpPr>
            <a:spLocks noChangeArrowheads="1"/>
          </p:cNvSpPr>
          <p:nvPr/>
        </p:nvSpPr>
        <p:spPr bwMode="auto">
          <a:xfrm>
            <a:off x="3059113" y="3263900"/>
            <a:ext cx="5864225" cy="2122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1600" b="0" dirty="0">
                <a:solidFill>
                  <a:srgbClr val="000066"/>
                </a:solidFill>
                <a:latin typeface="Comic Sans MS" pitchFamily="66" charset="0"/>
              </a:rPr>
              <a:t>Metals -electrically conducting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1600" b="0" dirty="0">
                <a:solidFill>
                  <a:srgbClr val="000066"/>
                </a:solidFill>
                <a:latin typeface="Comic Sans MS" pitchFamily="66" charset="0"/>
              </a:rPr>
              <a:t>Induced currents, magnetic fields </a:t>
            </a:r>
            <a:r>
              <a:rPr lang="en-GB" sz="1600" b="0" dirty="0">
                <a:solidFill>
                  <a:srgbClr val="000066"/>
                </a:solidFill>
                <a:latin typeface="Comic Sans MS" pitchFamily="66" charset="0"/>
                <a:sym typeface="Symbol" pitchFamily="18" charset="2"/>
              </a:rPr>
              <a:t> </a:t>
            </a:r>
            <a:r>
              <a:rPr lang="en-GB" sz="1600" b="0" dirty="0">
                <a:solidFill>
                  <a:srgbClr val="000066"/>
                </a:solidFill>
                <a:latin typeface="Comic Sans MS" pitchFamily="66" charset="0"/>
              </a:rPr>
              <a:t>Lorentz Force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GB" sz="2000" dirty="0">
                <a:latin typeface="Comic Sans MS" pitchFamily="66" charset="0"/>
              </a:rPr>
              <a:t>Applications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1600" b="0" dirty="0">
                <a:solidFill>
                  <a:srgbClr val="000066"/>
                </a:solidFill>
                <a:latin typeface="Comic Sans MS" pitchFamily="66" charset="0"/>
              </a:rPr>
              <a:t>grain refinement.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1600" b="0" dirty="0" smtClean="0">
                <a:solidFill>
                  <a:srgbClr val="000066"/>
                </a:solidFill>
                <a:latin typeface="Comic Sans MS" pitchFamily="66" charset="0"/>
              </a:rPr>
              <a:t>Mix immiscible liquids</a:t>
            </a:r>
            <a:endParaRPr lang="en-GB" sz="1600" b="0" dirty="0">
              <a:solidFill>
                <a:srgbClr val="000066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1600" b="0" dirty="0">
                <a:solidFill>
                  <a:srgbClr val="000066"/>
                </a:solidFill>
                <a:latin typeface="Comic Sans MS" pitchFamily="66" charset="0"/>
              </a:rPr>
              <a:t>reduce hot tear (steels) due to large temperature. gradients in the melt etc</a:t>
            </a:r>
            <a:r>
              <a:rPr lang="en-GB" sz="1600" b="0" dirty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600" b="0" dirty="0">
              <a:solidFill>
                <a:srgbClr val="000099"/>
              </a:solidFill>
              <a:latin typeface="Comic Sans MS" pitchFamily="66" charset="0"/>
            </a:endParaRPr>
          </a:p>
        </p:txBody>
      </p:sp>
      <p:sp>
        <p:nvSpPr>
          <p:cNvPr id="322597" name="Text Box 154"/>
          <p:cNvSpPr txBox="1">
            <a:spLocks noChangeArrowheads="1"/>
          </p:cNvSpPr>
          <p:nvPr/>
        </p:nvSpPr>
        <p:spPr bwMode="auto">
          <a:xfrm>
            <a:off x="166688" y="5464175"/>
            <a:ext cx="4903787" cy="1327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</a:extLst>
        </p:spPr>
        <p:txBody>
          <a:bodyPr>
            <a:spAutoFit/>
          </a:bodyPr>
          <a:lstStyle>
            <a:lvl1pPr marL="2682875" indent="-2682875">
              <a:defRPr>
                <a:solidFill>
                  <a:schemeClr val="tx1"/>
                </a:solidFill>
                <a:latin typeface="Arial" charset="0"/>
              </a:defRPr>
            </a:lvl1pPr>
            <a:lvl2pPr marL="3082925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3425825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3768725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4111625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4568825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5026025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5483225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5940425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CC3300"/>
                </a:solidFill>
                <a:latin typeface="Comic Sans MS" pitchFamily="66" charset="0"/>
              </a:rPr>
              <a:t>Advantages</a:t>
            </a:r>
            <a:r>
              <a:rPr lang="en-US" sz="1600">
                <a:latin typeface="Comic Sans MS" pitchFamily="66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sz="1600" b="0">
                <a:latin typeface="Comic Sans MS" pitchFamily="66" charset="0"/>
              </a:rPr>
              <a:t>Non intrusive </a:t>
            </a:r>
            <a:r>
              <a:rPr lang="en-US" sz="1600" b="0">
                <a:latin typeface="Syastro" pitchFamily="2" charset="0"/>
              </a:rPr>
              <a:t>i </a:t>
            </a:r>
            <a:r>
              <a:rPr lang="en-US" sz="1600" b="0">
                <a:latin typeface="Comic Sans MS" pitchFamily="66" charset="0"/>
              </a:rPr>
              <a:t>No contamination.</a:t>
            </a:r>
          </a:p>
          <a:p>
            <a:pPr>
              <a:spcBef>
                <a:spcPct val="50000"/>
              </a:spcBef>
            </a:pPr>
            <a:r>
              <a:rPr lang="en-US" sz="1600" b="0">
                <a:latin typeface="Comic Sans MS" pitchFamily="66" charset="0"/>
              </a:rPr>
              <a:t>Current and frequency </a:t>
            </a:r>
            <a:r>
              <a:rPr lang="en-US" sz="1600" b="0">
                <a:latin typeface="Syastro" pitchFamily="2" charset="0"/>
              </a:rPr>
              <a:t>i </a:t>
            </a:r>
            <a:r>
              <a:rPr lang="en-US" sz="1600" b="0">
                <a:latin typeface="Comic Sans MS" pitchFamily="66" charset="0"/>
              </a:rPr>
              <a:t>Control of stirring intensity, process.</a:t>
            </a:r>
          </a:p>
        </p:txBody>
      </p:sp>
      <p:sp>
        <p:nvSpPr>
          <p:cNvPr id="322598" name="Rectangle 38"/>
          <p:cNvSpPr>
            <a:spLocks noChangeArrowheads="1"/>
          </p:cNvSpPr>
          <p:nvPr/>
        </p:nvSpPr>
        <p:spPr bwMode="auto">
          <a:xfrm>
            <a:off x="152400" y="619125"/>
            <a:ext cx="2792413" cy="47609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436563" y="4802188"/>
            <a:ext cx="22320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Solenoid excited by an alternating current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0" y="972055"/>
            <a:ext cx="2802585" cy="1381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57" y="2485232"/>
            <a:ext cx="2076950" cy="5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9588" y="265113"/>
            <a:ext cx="8450262" cy="1084262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200" b="1">
                <a:latin typeface="Comic Sans MS" pitchFamily="66" charset="0"/>
              </a:rPr>
              <a:t>Linear Stirrer – Design Problem</a:t>
            </a:r>
          </a:p>
        </p:txBody>
      </p:sp>
      <p:grpSp>
        <p:nvGrpSpPr>
          <p:cNvPr id="326659" name="Group 3"/>
          <p:cNvGrpSpPr>
            <a:grpSpLocks/>
          </p:cNvGrpSpPr>
          <p:nvPr/>
        </p:nvGrpSpPr>
        <p:grpSpPr bwMode="auto">
          <a:xfrm>
            <a:off x="1627188" y="1849438"/>
            <a:ext cx="6183312" cy="3022600"/>
            <a:chOff x="988" y="1427"/>
            <a:chExt cx="3895" cy="1904"/>
          </a:xfrm>
        </p:grpSpPr>
        <p:sp>
          <p:nvSpPr>
            <p:cNvPr id="326660" name="Text Box 4"/>
            <p:cNvSpPr txBox="1">
              <a:spLocks noChangeArrowheads="1"/>
            </p:cNvSpPr>
            <p:nvPr/>
          </p:nvSpPr>
          <p:spPr bwMode="auto">
            <a:xfrm>
              <a:off x="988" y="1427"/>
              <a:ext cx="3895" cy="531"/>
            </a:xfrm>
            <a:prstGeom prst="rect">
              <a:avLst/>
            </a:prstGeom>
            <a:noFill/>
            <a:ln w="635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rgbClr val="993300"/>
                  </a:solidFill>
                  <a:latin typeface="Comic Sans MS" pitchFamily="66" charset="0"/>
                </a:rPr>
                <a:t>ELECTROMAGNETIC FIELDS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b="0">
                  <a:latin typeface="Comic Sans MS" pitchFamily="66" charset="0"/>
                </a:rPr>
                <a:t> geometry, material, excitation current, frequency</a:t>
              </a:r>
            </a:p>
          </p:txBody>
        </p:sp>
        <p:sp>
          <p:nvSpPr>
            <p:cNvPr id="326661" name="Text Box 5"/>
            <p:cNvSpPr txBox="1">
              <a:spLocks noChangeArrowheads="1"/>
            </p:cNvSpPr>
            <p:nvPr/>
          </p:nvSpPr>
          <p:spPr bwMode="auto">
            <a:xfrm>
              <a:off x="1672" y="2377"/>
              <a:ext cx="2383" cy="271"/>
            </a:xfrm>
            <a:prstGeom prst="rect">
              <a:avLst/>
            </a:prstGeom>
            <a:noFill/>
            <a:ln w="635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rgbClr val="993300"/>
                  </a:solidFill>
                  <a:latin typeface="Comic Sans MS" pitchFamily="66" charset="0"/>
                </a:rPr>
                <a:t>INDUCED EDDY CURRENTS</a:t>
              </a:r>
            </a:p>
          </p:txBody>
        </p:sp>
        <p:sp>
          <p:nvSpPr>
            <p:cNvPr id="326662" name="Text Box 6"/>
            <p:cNvSpPr txBox="1">
              <a:spLocks noChangeArrowheads="1"/>
            </p:cNvSpPr>
            <p:nvPr/>
          </p:nvSpPr>
          <p:spPr bwMode="auto">
            <a:xfrm>
              <a:off x="1930" y="3060"/>
              <a:ext cx="2017" cy="271"/>
            </a:xfrm>
            <a:prstGeom prst="rect">
              <a:avLst/>
            </a:prstGeom>
            <a:noFill/>
            <a:ln w="635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rgbClr val="993300"/>
                  </a:solidFill>
                  <a:latin typeface="Comic Sans MS" pitchFamily="66" charset="0"/>
                </a:rPr>
                <a:t>MECHANICAL FORCES</a:t>
              </a:r>
            </a:p>
          </p:txBody>
        </p:sp>
        <p:sp>
          <p:nvSpPr>
            <p:cNvPr id="326663" name="Line 7"/>
            <p:cNvSpPr>
              <a:spLocks noChangeShapeType="1"/>
            </p:cNvSpPr>
            <p:nvPr/>
          </p:nvSpPr>
          <p:spPr bwMode="auto">
            <a:xfrm>
              <a:off x="2936" y="1957"/>
              <a:ext cx="0" cy="404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6664" name="Line 8"/>
            <p:cNvSpPr>
              <a:spLocks noChangeShapeType="1"/>
            </p:cNvSpPr>
            <p:nvPr/>
          </p:nvSpPr>
          <p:spPr bwMode="auto">
            <a:xfrm>
              <a:off x="2936" y="2662"/>
              <a:ext cx="0" cy="384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32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Work Done after Review 1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>
                <a:latin typeface="Comic Sans MS" pitchFamily="66" charset="0"/>
              </a:rPr>
              <a:t>Field formulation of Maxwell’s Equations</a:t>
            </a: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latin typeface="Comic Sans MS" pitchFamily="66" charset="0"/>
              </a:rPr>
              <a:t>Casting of equations obtained into form required by FLUENT </a:t>
            </a:r>
            <a:r>
              <a:rPr lang="en-US" sz="2400" dirty="0" err="1" smtClean="0">
                <a:latin typeface="Comic Sans MS" pitchFamily="66" charset="0"/>
              </a:rPr>
              <a:t>commerical</a:t>
            </a:r>
            <a:r>
              <a:rPr lang="en-US" sz="2400" dirty="0" smtClean="0">
                <a:latin typeface="Comic Sans MS" pitchFamily="66" charset="0"/>
              </a:rPr>
              <a:t> solver</a:t>
            </a: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latin typeface="Comic Sans MS" pitchFamily="66" charset="0"/>
              </a:rPr>
              <a:t>Implementing user defined scalar transport equations to solve in FLUENT</a:t>
            </a: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latin typeface="Comic Sans MS" pitchFamily="66" charset="0"/>
              </a:rPr>
              <a:t>Validating the code written with test cases</a:t>
            </a:r>
          </a:p>
          <a:p>
            <a:pPr>
              <a:buFont typeface="Wingdings" pitchFamily="2" charset="2"/>
              <a:buChar char="ü"/>
            </a:pPr>
            <a:endParaRPr lang="en-US" sz="24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Formulation (A-V)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smtClean="0"/>
                        </m:ctrlPr>
                      </m:accPr>
                      <m:e>
                        <m:r>
                          <a:rPr lang="en-US" sz="1800" i="1"/>
                          <m:t>𝐵</m:t>
                        </m:r>
                      </m:e>
                    </m:acc>
                    <m:r>
                      <a:rPr lang="en-US" sz="1800" i="1"/>
                      <m:t>= </m:t>
                    </m:r>
                    <m:r>
                      <a:rPr lang="en-US" sz="1800"/>
                      <m:t>∇</m:t>
                    </m:r>
                    <m:r>
                      <a:rPr lang="en-US" sz="1800" i="1"/>
                      <m:t> </m:t>
                    </m:r>
                    <m:r>
                      <a:rPr lang="en-US" sz="1800" i="1"/>
                      <m:t>𝑥</m:t>
                    </m:r>
                    <m:r>
                      <a:rPr lang="en-US" sz="1800" i="1"/>
                      <m:t> </m:t>
                    </m:r>
                    <m:acc>
                      <m:accPr>
                        <m:chr m:val="⃗"/>
                        <m:ctrlPr>
                          <a:rPr lang="en-US" sz="1800" i="1"/>
                        </m:ctrlPr>
                      </m:accPr>
                      <m:e>
                        <m:r>
                          <a:rPr lang="en-US" sz="1800" i="1"/>
                          <m:t>𝐴</m:t>
                        </m:r>
                      </m:e>
                    </m:acc>
                    <m:r>
                      <a:rPr lang="en-US" sz="1800" b="0" i="1" smtClean="0">
                        <a:latin typeface="Cambria Math"/>
                      </a:rPr>
                      <m:t>        </m:t>
                    </m:r>
                    <m:acc>
                      <m:accPr>
                        <m:chr m:val="⃗"/>
                        <m:ctrlPr>
                          <a:rPr lang="en-US" sz="18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/>
                  <a:t>: Magnetic Vector Potential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/>
                      <m:t>∇</m:t>
                    </m:r>
                    <m:r>
                      <a:rPr lang="en-US" sz="1800" i="1"/>
                      <m:t> </m:t>
                    </m:r>
                    <m:r>
                      <a:rPr lang="en-US" sz="1800" i="1"/>
                      <m:t>𝑥</m:t>
                    </m:r>
                    <m:r>
                      <a:rPr lang="en-US" sz="1800" i="1"/>
                      <m:t> </m:t>
                    </m:r>
                    <m:d>
                      <m:dPr>
                        <m:ctrlPr>
                          <a:rPr lang="en-US" sz="1800" i="1"/>
                        </m:ctrlPr>
                      </m:dPr>
                      <m:e>
                        <m:r>
                          <a:rPr lang="en-US" sz="1800" i="1"/>
                          <m:t>𝐸</m:t>
                        </m:r>
                        <m:r>
                          <a:rPr lang="en-US" sz="1800" i="1"/>
                          <m:t>+</m:t>
                        </m:r>
                        <m:f>
                          <m:fPr>
                            <m:ctrlPr>
                              <a:rPr lang="en-US" sz="1800" i="1"/>
                            </m:ctrlPr>
                          </m:fPr>
                          <m:num>
                            <m:r>
                              <a:rPr lang="en-US" sz="1800" i="1"/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US" sz="1800" i="1"/>
                                </m:ctrlPr>
                              </m:accPr>
                              <m:e>
                                <m:r>
                                  <a:rPr lang="en-US" sz="1800" i="1"/>
                                  <m:t>𝐴</m:t>
                                </m:r>
                              </m:e>
                            </m:acc>
                          </m:num>
                          <m:den>
                            <m:r>
                              <a:rPr lang="en-US" sz="1800" i="1"/>
                              <m:t>𝑑𝑡</m:t>
                            </m:r>
                          </m:den>
                        </m:f>
                        <m:r>
                          <a:rPr lang="en-US" sz="1800" i="1"/>
                          <m:t> </m:t>
                        </m:r>
                      </m:e>
                    </m:d>
                    <m:r>
                      <a:rPr lang="en-US" sz="1800" i="1"/>
                      <m:t>=0</m:t>
                    </m:r>
                  </m:oMath>
                </a14:m>
                <a:r>
                  <a:rPr lang="en-US" sz="1800" dirty="0" smtClean="0"/>
                  <a:t> from Faraday’s Law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/>
                      <m:t>∇ </m:t>
                    </m:r>
                    <m:r>
                      <m:rPr>
                        <m:sty m:val="p"/>
                      </m:rPr>
                      <a:rPr lang="en-US" sz="1800"/>
                      <m:t>V</m:t>
                    </m:r>
                    <m:r>
                      <a:rPr lang="en-US" sz="1800" i="1"/>
                      <m:t>= −</m:t>
                    </m:r>
                    <m:d>
                      <m:dPr>
                        <m:ctrlPr>
                          <a:rPr lang="en-US" sz="1800" i="1"/>
                        </m:ctrlPr>
                      </m:dPr>
                      <m:e>
                        <m:r>
                          <a:rPr lang="en-US" sz="1800" i="1"/>
                          <m:t>𝐸</m:t>
                        </m:r>
                        <m:r>
                          <a:rPr lang="en-US" sz="1800" i="1"/>
                          <m:t>+</m:t>
                        </m:r>
                        <m:f>
                          <m:fPr>
                            <m:ctrlPr>
                              <a:rPr lang="en-US" sz="1800" i="1"/>
                            </m:ctrlPr>
                          </m:fPr>
                          <m:num>
                            <m:r>
                              <a:rPr lang="en-US" sz="1800" i="1"/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US" sz="1800" i="1"/>
                                </m:ctrlPr>
                              </m:accPr>
                              <m:e>
                                <m:r>
                                  <a:rPr lang="en-US" sz="1800" i="1"/>
                                  <m:t>𝐴</m:t>
                                </m:r>
                              </m:e>
                            </m:acc>
                          </m:num>
                          <m:den>
                            <m:r>
                              <a:rPr lang="en-US" sz="1800" i="1"/>
                              <m:t>𝑑𝑡</m:t>
                            </m:r>
                          </m:den>
                        </m:f>
                        <m:r>
                          <a:rPr lang="en-US" sz="1800" i="1"/>
                          <m:t> </m:t>
                        </m:r>
                      </m:e>
                    </m:d>
                  </m:oMath>
                </a14:m>
                <a:r>
                  <a:rPr lang="en-US" sz="1800" dirty="0" smtClean="0"/>
                  <a:t>   V: Electric scalar potential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/>
                        <m:t>∇</m:t>
                      </m:r>
                      <m:r>
                        <a:rPr lang="en-US" sz="1800" i="1"/>
                        <m:t>∙</m:t>
                      </m:r>
                      <m:r>
                        <a:rPr lang="en-US" sz="1800" i="1"/>
                        <m:t>𝑗</m:t>
                      </m:r>
                      <m:r>
                        <a:rPr lang="en-US" sz="1800" i="1"/>
                        <m:t>= </m:t>
                      </m:r>
                      <m:r>
                        <a:rPr lang="en-US" sz="1800"/>
                        <m:t>∇</m:t>
                      </m:r>
                      <m:r>
                        <a:rPr lang="en-US" sz="1800" i="1"/>
                        <m:t>∙</m:t>
                      </m:r>
                      <m:d>
                        <m:dPr>
                          <m:ctrlPr>
                            <a:rPr lang="en-US" sz="1800" i="1"/>
                          </m:ctrlPr>
                        </m:dPr>
                        <m:e>
                          <m:r>
                            <a:rPr lang="en-US" sz="1800" i="1"/>
                            <m:t>𝜎</m:t>
                          </m:r>
                          <m:r>
                            <a:rPr lang="en-US" sz="1800" i="1"/>
                            <m:t>𝐸</m:t>
                          </m:r>
                        </m:e>
                      </m:d>
                      <m:r>
                        <a:rPr lang="en-US" sz="1800" i="1"/>
                        <m:t>=− </m:t>
                      </m:r>
                      <m:r>
                        <a:rPr lang="en-US" sz="1800"/>
                        <m:t>∇</m:t>
                      </m:r>
                      <m:r>
                        <a:rPr lang="en-US" sz="1800" i="1"/>
                        <m:t>∙</m:t>
                      </m:r>
                      <m:r>
                        <a:rPr lang="en-US" sz="1800" i="1"/>
                        <m:t>𝜎</m:t>
                      </m:r>
                      <m:d>
                        <m:dPr>
                          <m:ctrlPr>
                            <a:rPr lang="en-US" sz="1800" i="1"/>
                          </m:ctrlPr>
                        </m:dPr>
                        <m:e>
                          <m:r>
                            <a:rPr lang="en-US" sz="1800"/>
                            <m:t>∇ </m:t>
                          </m:r>
                          <m:r>
                            <m:rPr>
                              <m:sty m:val="p"/>
                            </m:rPr>
                            <a:rPr lang="en-US" sz="1800"/>
                            <m:t>V</m:t>
                          </m:r>
                          <m:r>
                            <a:rPr lang="en-US" sz="1800" i="1"/>
                            <m:t>+ </m:t>
                          </m:r>
                          <m:f>
                            <m:fPr>
                              <m:ctrlPr>
                                <a:rPr lang="en-US" sz="1800" i="1"/>
                              </m:ctrlPr>
                            </m:fPr>
                            <m:num>
                              <m:r>
                                <a:rPr lang="en-US" sz="1800" i="1"/>
                                <m:t>𝜕</m:t>
                              </m:r>
                              <m:r>
                                <a:rPr lang="en-US" sz="1800" i="1"/>
                                <m:t>𝐴</m:t>
                              </m:r>
                            </m:num>
                            <m:den>
                              <m:r>
                                <a:rPr lang="en-US" sz="1800" i="1"/>
                                <m:t>𝜕</m:t>
                              </m:r>
                              <m:r>
                                <a:rPr lang="en-US" sz="1800" i="1"/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sz="1800" i="1"/>
                        <m:t>=0</m:t>
                      </m:r>
                    </m:oMath>
                  </m:oMathPara>
                </a14:m>
                <a:endParaRPr lang="en-US" sz="1800" dirty="0" smtClean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1800"/>
                      <m:t>∇</m:t>
                    </m:r>
                    <m:r>
                      <a:rPr lang="en-US" sz="1800" i="1"/>
                      <m:t>∙</m:t>
                    </m:r>
                    <m:r>
                      <a:rPr lang="en-US" sz="1800" i="1"/>
                      <m:t>𝜎</m:t>
                    </m:r>
                    <m:d>
                      <m:dPr>
                        <m:ctrlPr>
                          <a:rPr lang="en-US" sz="1800" i="1"/>
                        </m:ctrlPr>
                      </m:dPr>
                      <m:e>
                        <m:r>
                          <a:rPr lang="en-US" sz="1800"/>
                          <m:t>∇ </m:t>
                        </m:r>
                        <m:r>
                          <m:rPr>
                            <m:sty m:val="p"/>
                          </m:rPr>
                          <a:rPr lang="en-US" sz="1800"/>
                          <m:t>V</m:t>
                        </m:r>
                      </m:e>
                    </m:d>
                    <m:r>
                      <a:rPr lang="en-US" sz="1800"/>
                      <m:t>=0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sz="1800"/>
                      <m:t>∇</m:t>
                    </m:r>
                    <m:r>
                      <a:rPr lang="en-US" sz="1800" i="1"/>
                      <m:t>∙</m:t>
                    </m:r>
                    <m:r>
                      <a:rPr lang="en-US" sz="1800" i="1"/>
                      <m:t>𝜎</m:t>
                    </m:r>
                    <m:d>
                      <m:dPr>
                        <m:ctrlPr>
                          <a:rPr lang="en-US" sz="1800" i="1"/>
                        </m:ctrlPr>
                      </m:dPr>
                      <m:e>
                        <m:r>
                          <a:rPr lang="en-US" sz="1800"/>
                          <m:t>∇ </m:t>
                        </m:r>
                        <m:r>
                          <m:rPr>
                            <m:sty m:val="p"/>
                          </m:rPr>
                          <a:rPr lang="en-US" sz="1800"/>
                          <m:t>V</m:t>
                        </m:r>
                      </m:e>
                    </m:d>
                    <m:r>
                      <a:rPr lang="en-US" sz="1800"/>
                      <m:t>=</m:t>
                    </m:r>
                    <m:r>
                      <a:rPr lang="en-US" sz="1800" i="1"/>
                      <m:t>−</m:t>
                    </m:r>
                    <m:r>
                      <a:rPr lang="en-US" sz="1800"/>
                      <m:t> ∇∙(</m:t>
                    </m:r>
                    <m:r>
                      <a:rPr lang="en-US" sz="1800" i="1"/>
                      <m:t>𝜎</m:t>
                    </m:r>
                    <m:r>
                      <a:rPr lang="en-US" sz="1800" i="1"/>
                      <m:t> </m:t>
                    </m:r>
                    <m:acc>
                      <m:accPr>
                        <m:chr m:val="⃗"/>
                        <m:ctrlPr>
                          <a:rPr lang="en-US" sz="1800" i="1"/>
                        </m:ctrlPr>
                      </m:accPr>
                      <m:e>
                        <m:r>
                          <a:rPr lang="en-US" sz="1800" i="1"/>
                          <m:t>𝑣</m:t>
                        </m:r>
                      </m:e>
                    </m:acc>
                    <m:r>
                      <a:rPr lang="en-US" sz="1800" i="1"/>
                      <m:t> ×</m:t>
                    </m:r>
                    <m:acc>
                      <m:accPr>
                        <m:chr m:val="⃗"/>
                        <m:ctrlPr>
                          <a:rPr lang="en-US" sz="1800" i="1"/>
                        </m:ctrlPr>
                      </m:accPr>
                      <m:e>
                        <m:r>
                          <a:rPr lang="en-US" sz="1800" i="1"/>
                          <m:t>𝐵</m:t>
                        </m:r>
                      </m:e>
                    </m:acc>
                    <m:r>
                      <a:rPr lang="en-US" sz="1800" i="1"/>
                      <m:t>)</m:t>
                    </m:r>
                  </m:oMath>
                </a14:m>
                <a:r>
                  <a:rPr lang="en-US" sz="1800" dirty="0" smtClean="0"/>
                  <a:t> when velocities are not negligible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1800"/>
                      <m:t>∇</m:t>
                    </m:r>
                    <m:r>
                      <a:rPr lang="en-US" sz="1800" i="1"/>
                      <m:t> ×</m:t>
                    </m:r>
                    <m:d>
                      <m:dPr>
                        <m:ctrlPr>
                          <a:rPr lang="en-US" sz="1800" i="1"/>
                        </m:ctrlPr>
                      </m:dPr>
                      <m:e>
                        <m:r>
                          <a:rPr lang="en-US" sz="1800"/>
                          <m:t>∇</m:t>
                        </m:r>
                        <m:r>
                          <a:rPr lang="en-US" sz="1800" i="1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1800" i="1"/>
                            </m:ctrlPr>
                          </m:accPr>
                          <m:e>
                            <m:r>
                              <a:rPr lang="en-US" sz="1800" i="1"/>
                              <m:t>𝐴</m:t>
                            </m:r>
                            <m:r>
                              <a:rPr lang="en-US" sz="1800" i="1"/>
                              <m:t> </m:t>
                            </m:r>
                          </m:e>
                        </m:acc>
                      </m:e>
                    </m:d>
                    <m:r>
                      <a:rPr lang="en-US" sz="1800" i="1"/>
                      <m:t>= </m:t>
                    </m:r>
                    <m:r>
                      <a:rPr lang="en-US" sz="1800"/>
                      <m:t>∇</m:t>
                    </m:r>
                    <m:r>
                      <a:rPr lang="en-US" sz="1800" i="1"/>
                      <m:t>∙</m:t>
                    </m:r>
                    <m:d>
                      <m:dPr>
                        <m:ctrlPr>
                          <a:rPr lang="en-US" sz="1800" i="1"/>
                        </m:ctrlPr>
                      </m:dPr>
                      <m:e>
                        <m:r>
                          <a:rPr lang="en-US" sz="1800"/>
                          <m:t>∇</m:t>
                        </m:r>
                        <m:r>
                          <a:rPr lang="en-US" sz="1800" i="1"/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1800" i="1"/>
                            </m:ctrlPr>
                          </m:accPr>
                          <m:e>
                            <m:r>
                              <a:rPr lang="en-US" sz="1800" i="1"/>
                              <m:t>𝐴</m:t>
                            </m:r>
                          </m:e>
                        </m:acc>
                      </m:e>
                    </m:d>
                    <m:r>
                      <a:rPr lang="en-US" sz="1800" i="1"/>
                      <m:t>−</m:t>
                    </m:r>
                    <m:r>
                      <a:rPr lang="en-US" sz="1800"/>
                      <m:t> </m:t>
                    </m:r>
                    <m:sSup>
                      <m:sSupPr>
                        <m:ctrlPr>
                          <a:rPr lang="en-US" sz="1800" i="1"/>
                        </m:ctrlPr>
                      </m:sSupPr>
                      <m:e>
                        <m:r>
                          <a:rPr lang="en-US" sz="1800"/>
                          <m:t>∇</m:t>
                        </m:r>
                      </m:e>
                      <m:sup>
                        <m:r>
                          <a:rPr lang="en-US" sz="1800"/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/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/>
                          <m:t>A</m:t>
                        </m:r>
                      </m:e>
                    </m:acc>
                    <m:r>
                      <a:rPr lang="en-US" sz="1800" i="1"/>
                      <m:t>= </m:t>
                    </m:r>
                    <m:r>
                      <a:rPr lang="en-US" sz="1800" i="1"/>
                      <m:t>𝜇</m:t>
                    </m:r>
                    <m:r>
                      <a:rPr lang="en-US" sz="1800" i="1"/>
                      <m:t> </m:t>
                    </m:r>
                    <m:acc>
                      <m:accPr>
                        <m:chr m:val="⃗"/>
                        <m:ctrlPr>
                          <a:rPr lang="en-US" sz="1800" i="1"/>
                        </m:ctrlPr>
                      </m:accPr>
                      <m:e>
                        <m:r>
                          <a:rPr lang="en-US" sz="1800" i="1"/>
                          <m:t>𝑗</m:t>
                        </m:r>
                      </m:e>
                    </m:acc>
                  </m:oMath>
                </a14:m>
                <a:r>
                  <a:rPr lang="en-US" sz="1800" dirty="0" smtClean="0"/>
                  <a:t> ,under Coulomb Gauge condition ,</a:t>
                </a:r>
                <a14:m>
                  <m:oMath xmlns:m="http://schemas.openxmlformats.org/officeDocument/2006/math">
                    <m:r>
                      <a:rPr lang="en-US" sz="1800"/>
                      <m:t>∇</m:t>
                    </m:r>
                    <m:r>
                      <a:rPr lang="en-US" sz="1800" i="1"/>
                      <m:t>∙</m:t>
                    </m:r>
                    <m:acc>
                      <m:accPr>
                        <m:chr m:val="⃗"/>
                        <m:ctrlPr>
                          <a:rPr lang="en-US" sz="1800" i="1"/>
                        </m:ctrlPr>
                      </m:accPr>
                      <m:e>
                        <m:r>
                          <a:rPr lang="en-US" sz="1800" i="1"/>
                          <m:t>𝐴</m:t>
                        </m:r>
                      </m:e>
                    </m:acc>
                    <m:r>
                      <a:rPr lang="en-US" sz="1800" i="1"/>
                      <m:t>=0</m:t>
                    </m:r>
                  </m:oMath>
                </a14:m>
                <a:endParaRPr lang="en-US" sz="1800" dirty="0" smtClean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/>
                          </m:ctrlPr>
                        </m:sSupPr>
                        <m:e>
                          <m:r>
                            <a:rPr lang="en-US" sz="1800"/>
                            <m:t>∇</m:t>
                          </m:r>
                        </m:e>
                        <m:sup>
                          <m:r>
                            <a:rPr lang="en-US" sz="1800"/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1800" i="1"/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/>
                            <m:t>A</m:t>
                          </m:r>
                        </m:e>
                      </m:acc>
                      <m:r>
                        <a:rPr lang="en-US" sz="1800"/>
                        <m:t>= </m:t>
                      </m:r>
                      <m:r>
                        <a:rPr lang="en-US" sz="1800" i="1"/>
                        <m:t>−</m:t>
                      </m:r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μ</m:t>
                      </m:r>
                      <m:r>
                        <a:rPr lang="en-US" sz="1800"/>
                        <m:t> </m:t>
                      </m:r>
                      <m:acc>
                        <m:accPr>
                          <m:chr m:val="⃗"/>
                          <m:ctrlPr>
                            <a:rPr lang="en-US" sz="1800" i="1"/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/>
                            <m:t>j</m:t>
                          </m:r>
                        </m:e>
                      </m:acc>
                    </m:oMath>
                  </m:oMathPara>
                </a14:m>
                <a:endParaRPr lang="en-US" sz="1800" dirty="0" smtClean="0"/>
              </a:p>
              <a:p>
                <a:pPr marL="0" lv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32" t="-1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71800" y="4724400"/>
                <a:ext cx="6172200" cy="1631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 smtClean="0"/>
                  <a:t>Assumptions:</a:t>
                </a:r>
              </a:p>
              <a:p>
                <a:r>
                  <a:rPr lang="en-US" sz="1600" dirty="0" smtClean="0"/>
                  <a:t>a. Electro-neutrality (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/>
                      </a:rPr>
                      <m:t>𝛻</m:t>
                    </m:r>
                    <m:r>
                      <a:rPr lang="en-US" sz="1600" i="1">
                        <a:latin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sz="16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600" dirty="0" smtClean="0"/>
                  <a:t>)</a:t>
                </a:r>
              </a:p>
              <a:p>
                <a:pPr lvl="0"/>
                <a:r>
                  <a:rPr lang="en-US" sz="1600" dirty="0" smtClean="0"/>
                  <a:t>b. </a:t>
                </a:r>
                <a:r>
                  <a:rPr lang="en-US" sz="1600" dirty="0"/>
                  <a:t>Quasi steady electromagnetic </a:t>
                </a:r>
                <a:r>
                  <a:rPr lang="en-US" sz="1600" dirty="0" smtClean="0"/>
                  <a:t>phenomena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𝜕</m:t>
                        </m:r>
                        <m:r>
                          <a:rPr lang="en-US" sz="1600" i="1">
                            <a:latin typeface="Cambria Math"/>
                          </a:rPr>
                          <m:t>𝐷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𝜕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600" dirty="0" smtClean="0"/>
                  <a:t> = 0)</a:t>
                </a:r>
              </a:p>
              <a:p>
                <a:pPr lvl="0"/>
                <a:r>
                  <a:rPr lang="en-US" sz="1600" dirty="0" smtClean="0"/>
                  <a:t>c. </a:t>
                </a:r>
                <a:r>
                  <a:rPr lang="en-US" sz="1600" dirty="0" err="1" smtClean="0"/>
                  <a:t>Magnetostatic</a:t>
                </a:r>
                <a:r>
                  <a:rPr lang="en-US" sz="1600" dirty="0" smtClean="0"/>
                  <a:t> case or for axisymmetric AC arc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𝜕</m:t>
                        </m:r>
                        <m:r>
                          <a:rPr lang="en-US" sz="1600" i="1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𝜕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600" dirty="0" smtClean="0"/>
                  <a:t> = 0)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724400"/>
                <a:ext cx="6172200" cy="1631024"/>
              </a:xfrm>
              <a:prstGeom prst="rect">
                <a:avLst/>
              </a:prstGeom>
              <a:blipFill rotWithShape="1">
                <a:blip r:embed="rId3"/>
                <a:stretch>
                  <a:fillRect l="-593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67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Equation 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/>
                        <m:t>∇</m:t>
                      </m:r>
                      <m:r>
                        <a:rPr lang="en-US" i="1"/>
                        <m:t>∙</m:t>
                      </m:r>
                      <m:r>
                        <a:rPr lang="en-US" i="1"/>
                        <m:t>𝜎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/>
                            <m:t>∇ </m:t>
                          </m:r>
                          <m:r>
                            <m:rPr>
                              <m:sty m:val="p"/>
                            </m:rPr>
                            <a:rPr lang="en-US"/>
                            <m:t>V</m:t>
                          </m:r>
                        </m:e>
                      </m:d>
                      <m:r>
                        <a:rPr lang="en-US"/>
                        <m:t>=0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r>
                            <a:rPr lang="en-US" i="1"/>
                            <m:t>𝑗</m:t>
                          </m:r>
                        </m:e>
                      </m:acc>
                      <m:r>
                        <a:rPr lang="en-US" i="1"/>
                        <m:t>= −</m:t>
                      </m:r>
                      <m:r>
                        <a:rPr lang="en-US" i="1"/>
                        <m:t>𝜎</m:t>
                      </m:r>
                      <m:r>
                        <a:rPr lang="en-US"/>
                        <m:t>∇</m:t>
                      </m:r>
                      <m:r>
                        <a:rPr lang="en-US" i="1"/>
                        <m:t>𝑉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/>
                            <m:t>∇</m:t>
                          </m:r>
                        </m:e>
                        <m:sup>
                          <m:r>
                            <a:rPr lang="en-US"/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/>
                            <m:t>A</m:t>
                          </m:r>
                        </m:e>
                      </m:acc>
                      <m:r>
                        <a:rPr lang="en-US"/>
                        <m:t>= </m:t>
                      </m:r>
                      <m:r>
                        <a:rPr lang="en-US" i="1"/>
                        <m:t>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μ</m:t>
                      </m:r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/>
                            <m:t>j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r>
                            <a:rPr lang="en-US" i="1"/>
                            <m:t>𝐵</m:t>
                          </m:r>
                        </m:e>
                      </m:acc>
                      <m:r>
                        <a:rPr lang="en-US" i="1"/>
                        <m:t>= </m:t>
                      </m:r>
                      <m:r>
                        <a:rPr lang="en-US"/>
                        <m:t>∇</m:t>
                      </m:r>
                      <m:r>
                        <a:rPr lang="en-US" i="1"/>
                        <m:t> </m:t>
                      </m:r>
                      <m:r>
                        <a:rPr lang="en-US" i="1"/>
                        <m:t>𝑥</m:t>
                      </m:r>
                      <m:r>
                        <a:rPr lang="en-US" i="1"/>
                        <m:t> </m:t>
                      </m:r>
                      <m:acc>
                        <m:accPr>
                          <m:chr m:val="⃗"/>
                          <m:ctrlPr>
                            <a:rPr lang="en-US" i="1"/>
                          </m:ctrlPr>
                        </m:accPr>
                        <m:e>
                          <m:r>
                            <a:rPr lang="en-US" i="1"/>
                            <m:t>𝐴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FLUENT requires form 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𝜕𝜌</m:t>
                          </m:r>
                          <m:r>
                            <a:rPr lang="en-US" i="1"/>
                            <m:t>∅</m:t>
                          </m:r>
                        </m:num>
                        <m:den>
                          <m:r>
                            <a:rPr lang="en-US" i="1"/>
                            <m:t>𝜕</m:t>
                          </m:r>
                          <m:r>
                            <a:rPr lang="en-US" i="1"/>
                            <m:t>𝑡</m:t>
                          </m:r>
                        </m:den>
                      </m:f>
                      <m:r>
                        <a:rPr lang="en-US" i="1"/>
                        <m:t>+ </m:t>
                      </m:r>
                      <m:r>
                        <a:rPr lang="en-US"/>
                        <m:t>∇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𝜌</m:t>
                          </m:r>
                          <m:r>
                            <a:rPr lang="en-US" b="1" i="1"/>
                            <m:t>𝒖</m:t>
                          </m:r>
                          <m:r>
                            <a:rPr lang="en-US" b="1" i="1"/>
                            <m:t> </m:t>
                          </m:r>
                          <m:r>
                            <a:rPr lang="en-US" i="1"/>
                            <m:t>∅− </m:t>
                          </m:r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𝜏</m:t>
                              </m:r>
                              <m:r>
                                <a:rPr lang="en-US"/>
                                <m:t>∇</m:t>
                              </m:r>
                              <m:r>
                                <a:rPr lang="en-US" i="1"/>
                                <m:t>∅</m:t>
                              </m:r>
                            </m:e>
                          </m:d>
                          <m:r>
                            <a:rPr lang="en-US" i="1"/>
                            <m:t> </m:t>
                          </m:r>
                        </m:e>
                      </m:d>
                      <m:r>
                        <a:rPr lang="en-US" i="1"/>
                        <m:t>= 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𝑆</m:t>
                          </m:r>
                        </m:e>
                        <m:sub>
                          <m:r>
                            <a:rPr lang="en-US" i="1"/>
                            <m:t>∅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1828800" y="5257800"/>
            <a:ext cx="76200" cy="342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962400" y="5105400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410200" y="5127215"/>
            <a:ext cx="0" cy="323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086600" y="5191125"/>
            <a:ext cx="228600" cy="409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08916" y="5600700"/>
            <a:ext cx="159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Unsteady Term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66316" y="5616677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Flux Term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14116" y="5568434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Diffusion Term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34200" y="5616677"/>
            <a:ext cx="1295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5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into UDS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3877748"/>
                  </p:ext>
                </p:extLst>
              </p:nvPr>
            </p:nvGraphicFramePr>
            <p:xfrm>
              <a:off x="1523999" y="1447800"/>
              <a:ext cx="4419601" cy="2057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10294"/>
                    <a:gridCol w="1341664"/>
                    <a:gridCol w="1104900"/>
                    <a:gridCol w="1262743"/>
                  </a:tblGrid>
                  <a:tr h="547566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</a:rPr>
                            <a:t>Scalar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Flux term coefficient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Diffusivity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Source Term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03278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err="1">
                              <a:effectLst/>
                            </a:rPr>
                            <a:t>Az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1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>
                                    <a:effectLst/>
                                  </a:rPr>
                                  <m:t>𝜇</m:t>
                                </m:r>
                                <m:r>
                                  <a:rPr lang="en-US" sz="1700">
                                    <a:effectLst/>
                                  </a:rPr>
                                  <m:t>𝐽𝑧</m:t>
                                </m:r>
                              </m:oMath>
                            </m:oMathPara>
                          </a14:m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03278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err="1">
                              <a:effectLst/>
                            </a:rPr>
                            <a:t>Ar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</a:rPr>
                            <a:t>1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>
                                    <a:effectLst/>
                                  </a:rPr>
                                  <m:t>𝜇</m:t>
                                </m:r>
                                <m:r>
                                  <a:rPr lang="en-US" sz="1700">
                                    <a:effectLst/>
                                  </a:rPr>
                                  <m:t>𝐽𝑟</m:t>
                                </m:r>
                              </m:oMath>
                            </m:oMathPara>
                          </a14:m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03278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V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700">
                                    <a:effectLst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</a:rPr>
                            <a:t>0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3877748"/>
                  </p:ext>
                </p:extLst>
              </p:nvPr>
            </p:nvGraphicFramePr>
            <p:xfrm>
              <a:off x="1523999" y="1447800"/>
              <a:ext cx="4419601" cy="2057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10294"/>
                    <a:gridCol w="1341664"/>
                    <a:gridCol w="1104900"/>
                    <a:gridCol w="1262743"/>
                  </a:tblGrid>
                  <a:tr h="547566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</a:rPr>
                            <a:t>Scalar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Flux term coefficient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Diffusivity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Source Term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503278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err="1">
                              <a:effectLst/>
                            </a:rPr>
                            <a:t>Az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1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250242" t="-123171" b="-201220"/>
                          </a:stretch>
                        </a:blipFill>
                      </a:tcPr>
                    </a:tc>
                  </a:tr>
                  <a:tr h="503278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err="1">
                              <a:effectLst/>
                            </a:rPr>
                            <a:t>Ar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</a:rPr>
                            <a:t>1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250242" t="-220482" b="-98795"/>
                          </a:stretch>
                        </a:blipFill>
                      </a:tcPr>
                    </a:tc>
                  </a:tr>
                  <a:tr h="503278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V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86188" t="-324390" r="-1143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</a:rPr>
                            <a:t>0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3089082"/>
                  </p:ext>
                </p:extLst>
              </p:nvPr>
            </p:nvGraphicFramePr>
            <p:xfrm>
              <a:off x="1524000" y="3962400"/>
              <a:ext cx="4495800" cy="24231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00"/>
                    <a:gridCol w="1524000"/>
                    <a:gridCol w="1066800"/>
                    <a:gridCol w="1219200"/>
                  </a:tblGrid>
                  <a:tr h="47625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</a:rPr>
                            <a:t>Scalar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Flux term coefficient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Diffusivity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</a:rPr>
                            <a:t>Source Term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7625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</a:rPr>
                            <a:t>Ax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1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effectLst/>
                                  </a:rPr>
                                  <m:t>𝜇</m:t>
                                </m:r>
                                <m:r>
                                  <a:rPr lang="en-US" sz="1700" smtClean="0">
                                    <a:effectLst/>
                                  </a:rPr>
                                  <m:t>𝐽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7625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</a:rPr>
                            <a:t>Ay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1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effectLst/>
                                  </a:rPr>
                                  <m:t>𝜇</m:t>
                                </m:r>
                                <m:r>
                                  <a:rPr lang="en-US" sz="1700" smtClean="0">
                                    <a:effectLst/>
                                  </a:rPr>
                                  <m:t>𝐽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7625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err="1" smtClean="0"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Az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  <a:latin typeface="Calibri"/>
                              <a:ea typeface="Calibri"/>
                              <a:cs typeface="Times New Roman"/>
                            </a:rPr>
                            <a:t>1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effectLst/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US" sz="1700" smtClean="0">
                                    <a:effectLst/>
                                    <a:latin typeface="Cambria Math"/>
                                  </a:rPr>
                                  <m:t>𝐽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/>
                                  </a:rPr>
                                  <m:t>z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7625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  <a:latin typeface="Calibri"/>
                              <a:ea typeface="Calibri"/>
                              <a:cs typeface="Times New Roman"/>
                            </a:rPr>
                            <a:t>V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  <a:latin typeface="Calibri"/>
                              <a:ea typeface="Calibri"/>
                              <a:cs typeface="Times New Roman"/>
                            </a:rPr>
                            <a:t>0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effectLst/>
                                    <a:latin typeface="Cambria Math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  <a:latin typeface="+mn-lt"/>
                              <a:ea typeface="Calibri"/>
                              <a:cs typeface="Times New Roman"/>
                            </a:rPr>
                            <a:t>0</a:t>
                          </a:r>
                          <a:endParaRPr lang="en-US" sz="170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3089082"/>
                  </p:ext>
                </p:extLst>
              </p:nvPr>
            </p:nvGraphicFramePr>
            <p:xfrm>
              <a:off x="1524000" y="3962400"/>
              <a:ext cx="4495800" cy="24231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00"/>
                    <a:gridCol w="1524000"/>
                    <a:gridCol w="1066800"/>
                    <a:gridCol w="1219200"/>
                  </a:tblGrid>
                  <a:tr h="51816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</a:rPr>
                            <a:t>Scalar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Flux term coefficient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Diffusivity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</a:rPr>
                            <a:t>Source Term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7625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</a:rPr>
                            <a:t>Ax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1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269000" t="-121795" b="-301282"/>
                          </a:stretch>
                        </a:blipFill>
                      </a:tcPr>
                    </a:tc>
                  </a:tr>
                  <a:tr h="47625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</a:rPr>
                            <a:t>Ay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1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269000" t="-218987" b="-197468"/>
                          </a:stretch>
                        </a:blipFill>
                      </a:tcPr>
                    </a:tc>
                  </a:tr>
                  <a:tr h="47625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err="1" smtClean="0"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Az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</a:rPr>
                            <a:t>0</a:t>
                          </a:r>
                          <a:endParaRPr lang="en-US" sz="17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  <a:latin typeface="Calibri"/>
                              <a:ea typeface="Calibri"/>
                              <a:cs typeface="Times New Roman"/>
                            </a:rPr>
                            <a:t>1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269000" t="-323077" b="-100000"/>
                          </a:stretch>
                        </a:blipFill>
                      </a:tcPr>
                    </a:tc>
                  </a:tr>
                  <a:tr h="47625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  <a:latin typeface="Calibri"/>
                              <a:ea typeface="Calibri"/>
                              <a:cs typeface="Times New Roman"/>
                            </a:rPr>
                            <a:t>V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  <a:latin typeface="Calibri"/>
                              <a:ea typeface="Calibri"/>
                              <a:cs typeface="Times New Roman"/>
                            </a:rPr>
                            <a:t>0</a:t>
                          </a:r>
                          <a:endParaRPr lang="en-US" sz="17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207429" t="-423077" r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dirty="0" smtClean="0">
                              <a:effectLst/>
                              <a:latin typeface="+mn-lt"/>
                              <a:ea typeface="Calibri"/>
                              <a:cs typeface="Times New Roman"/>
                            </a:rPr>
                            <a:t>0</a:t>
                          </a:r>
                          <a:endParaRPr lang="en-US" sz="170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6248400" y="21336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In </a:t>
            </a:r>
            <a:r>
              <a:rPr lang="en-US" dirty="0" err="1" smtClean="0">
                <a:latin typeface="Comic Sans MS" pitchFamily="66" charset="0"/>
              </a:rPr>
              <a:t>Axi</a:t>
            </a:r>
            <a:r>
              <a:rPr lang="en-US" dirty="0" smtClean="0">
                <a:latin typeface="Comic Sans MS" pitchFamily="66" charset="0"/>
              </a:rPr>
              <a:t>-symmetric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4374" y="4800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In Cartesian Coordinates</a:t>
            </a:r>
          </a:p>
        </p:txBody>
      </p:sp>
    </p:spTree>
    <p:extLst>
      <p:ext uri="{BB962C8B-B14F-4D97-AF65-F5344CB8AC3E}">
        <p14:creationId xmlns:p14="http://schemas.microsoft.com/office/powerpoint/2010/main" val="41713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Validation 1 – Magnetic field around cylindrical current carrying conductor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3581400" cy="204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752600"/>
            <a:ext cx="4199255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158568"/>
                  </p:ext>
                </p:extLst>
              </p:nvPr>
            </p:nvGraphicFramePr>
            <p:xfrm>
              <a:off x="-9832" y="4419600"/>
              <a:ext cx="4343400" cy="1524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38200"/>
                    <a:gridCol w="1066800"/>
                    <a:gridCol w="914400"/>
                    <a:gridCol w="1524000"/>
                  </a:tblGrid>
                  <a:tr h="60275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effectLst/>
                                  </a:rPr>
                                  <m:t>μ</m:t>
                                </m:r>
                                <m:r>
                                  <a:rPr lang="en-US" sz="1300">
                                    <a:effectLst/>
                                  </a:rPr>
                                  <m:t> 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effectLst/>
                                  </a:rPr>
                                  <m:t>H</m:t>
                                </m:r>
                                <m:r>
                                  <a:rPr lang="en-US" sz="1300">
                                    <a:effectLst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effectLst/>
                                  </a:rPr>
                                  <m:t>m</m:t>
                                </m:r>
                                <m:r>
                                  <a:rPr lang="en-US" sz="13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Electric Potential (V)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Electrical Conductivity (S/m)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60275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Copper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High:670 Low:0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31849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Air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1e-5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158568"/>
                  </p:ext>
                </p:extLst>
              </p:nvPr>
            </p:nvGraphicFramePr>
            <p:xfrm>
              <a:off x="-9832" y="4419600"/>
              <a:ext cx="4343400" cy="1524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38200"/>
                    <a:gridCol w="1066800"/>
                    <a:gridCol w="914400"/>
                    <a:gridCol w="1524000"/>
                  </a:tblGrid>
                  <a:tr h="60275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4"/>
                          <a:stretch>
                            <a:fillRect l="-78857" t="-8081" r="-228571" b="-152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Electric Potential (V)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Electrical Conductivity (S/m)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60275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Copper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High:670 Low:0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2700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31849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Air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1.26e-6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37210" algn="l"/>
                            </a:tabLst>
                          </a:pPr>
                          <a:r>
                            <a:rPr lang="en-US" sz="1300" dirty="0">
                              <a:effectLst/>
                            </a:rPr>
                            <a:t>1e-5</a:t>
                          </a:r>
                          <a:endParaRPr lang="en-US" sz="13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90681"/>
              </p:ext>
            </p:extLst>
          </p:nvPr>
        </p:nvGraphicFramePr>
        <p:xfrm>
          <a:off x="4343401" y="4191000"/>
          <a:ext cx="4724399" cy="2677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4307"/>
                <a:gridCol w="1575046"/>
                <a:gridCol w="1575046"/>
              </a:tblGrid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A(V.s/m)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 (V)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Conductor_up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670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Conductor_down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Down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Far_walls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value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Zero normal gradient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Axis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Axis</a:t>
                      </a:r>
                      <a:endParaRPr lang="en-US" sz="1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Axis</a:t>
                      </a:r>
                      <a:endParaRPr lang="en-US" sz="1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29200" y="370890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Boundary Conditions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8535" y="628343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Material Properties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8535" y="370890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Geometry from 3D to 2D axisymmetric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0200" y="138049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Named Selections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306</TotalTime>
  <Words>1110</Words>
  <Application>Microsoft Office PowerPoint</Application>
  <PresentationFormat>On-screen Show (4:3)</PresentationFormat>
  <Paragraphs>243</Paragraphs>
  <Slides>18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Solstice</vt:lpstr>
      <vt:lpstr>Second Project Review Modeling of Electromagnetic Stirring of Liquid Metals </vt:lpstr>
      <vt:lpstr>Principle</vt:lpstr>
      <vt:lpstr>EM stirring- How it works ?? </vt:lpstr>
      <vt:lpstr>Linear Stirrer – Design Problem</vt:lpstr>
      <vt:lpstr>Work Done after Review 1</vt:lpstr>
      <vt:lpstr>Potential Formulation (A-V)</vt:lpstr>
      <vt:lpstr>Simplified Equation Set</vt:lpstr>
      <vt:lpstr>Casting into UDS</vt:lpstr>
      <vt:lpstr>Validation 1 – Magnetic field around cylindrical current carrying conductor</vt:lpstr>
      <vt:lpstr>Results</vt:lpstr>
      <vt:lpstr>PowerPoint Presentation</vt:lpstr>
      <vt:lpstr>Validation 2 – Magnetic field around current carrying bar</vt:lpstr>
      <vt:lpstr>PowerPoint Presentation</vt:lpstr>
      <vt:lpstr>Validation 3 – Force between 2 parallel current carrying conductors</vt:lpstr>
      <vt:lpstr>Work to be done</vt:lpstr>
      <vt:lpstr>PowerPoint Presentation</vt:lpstr>
      <vt:lpstr>References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Project Review Modeling of Electromagnetic Stirring of Liquid Metals</dc:title>
  <dc:creator>admin</dc:creator>
  <cp:lastModifiedBy>admin</cp:lastModifiedBy>
  <cp:revision>51</cp:revision>
  <dcterms:created xsi:type="dcterms:W3CDTF">2014-03-31T13:21:08Z</dcterms:created>
  <dcterms:modified xsi:type="dcterms:W3CDTF">2014-03-31T18:28:02Z</dcterms:modified>
</cp:coreProperties>
</file>